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36"/>
  </p:notesMasterIdLst>
  <p:handoutMasterIdLst>
    <p:handoutMasterId r:id="rId37"/>
  </p:handoutMasterIdLst>
  <p:sldIdLst>
    <p:sldId id="670" r:id="rId4"/>
    <p:sldId id="1719" r:id="rId5"/>
    <p:sldId id="1670" r:id="rId6"/>
    <p:sldId id="3125" r:id="rId7"/>
    <p:sldId id="3128" r:id="rId8"/>
    <p:sldId id="3154" r:id="rId9"/>
    <p:sldId id="3155" r:id="rId10"/>
    <p:sldId id="3156" r:id="rId11"/>
    <p:sldId id="3157" r:id="rId12"/>
    <p:sldId id="3132" r:id="rId13"/>
    <p:sldId id="3124" r:id="rId14"/>
    <p:sldId id="3129" r:id="rId15"/>
    <p:sldId id="3159" r:id="rId16"/>
    <p:sldId id="694" r:id="rId17"/>
    <p:sldId id="3133" r:id="rId18"/>
    <p:sldId id="3126" r:id="rId19"/>
    <p:sldId id="3130" r:id="rId20"/>
    <p:sldId id="3160" r:id="rId21"/>
    <p:sldId id="3161" r:id="rId22"/>
    <p:sldId id="3135" r:id="rId23"/>
    <p:sldId id="3127" r:id="rId24"/>
    <p:sldId id="3131" r:id="rId25"/>
    <p:sldId id="3162" r:id="rId26"/>
    <p:sldId id="3163" r:id="rId27"/>
    <p:sldId id="3164" r:id="rId28"/>
    <p:sldId id="3134" r:id="rId29"/>
    <p:sldId id="1896" r:id="rId30"/>
    <p:sldId id="3136" r:id="rId31"/>
    <p:sldId id="3153" r:id="rId32"/>
    <p:sldId id="3137" r:id="rId33"/>
    <p:sldId id="689" r:id="rId34"/>
    <p:sldId id="1884"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3154"/>
            <p14:sldId id="3155"/>
            <p14:sldId id="3156"/>
            <p14:sldId id="3157"/>
            <p14:sldId id="3132"/>
            <p14:sldId id="3124"/>
            <p14:sldId id="3129"/>
            <p14:sldId id="3159"/>
            <p14:sldId id="694"/>
            <p14:sldId id="3133"/>
            <p14:sldId id="3126"/>
            <p14:sldId id="3130"/>
            <p14:sldId id="3160"/>
            <p14:sldId id="3161"/>
            <p14:sldId id="3135"/>
            <p14:sldId id="3127"/>
            <p14:sldId id="3131"/>
            <p14:sldId id="3162"/>
            <p14:sldId id="3163"/>
            <p14:sldId id="3164"/>
            <p14:sldId id="3134"/>
          </p14:sldIdLst>
        </p14:section>
        <p14:section name="Lab Content" id="{DED81072-52AB-4250-8920-201B3C5D2D2E}">
          <p14:sldIdLst>
            <p14:sldId id="1896"/>
            <p14:sldId id="3136"/>
            <p14:sldId id="3153"/>
            <p14:sldId id="3137"/>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45" autoAdjust="0"/>
    <p:restoredTop sz="87193" autoAdjust="0"/>
  </p:normalViewPr>
  <p:slideViewPr>
    <p:cSldViewPr snapToGrid="0">
      <p:cViewPr varScale="1">
        <p:scale>
          <a:sx n="82" d="100"/>
          <a:sy n="82" d="100"/>
        </p:scale>
        <p:origin x="69" y="20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4/5/2019 10:57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4/5/2019 10:45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0591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22276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414545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66152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679711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stress to the students that this module only focusses on the provisioning of Azure Databricks and notebooks to connect to data sources and perform data manipulation. This module will not go into the creation, training and scoring of models as this is work that is performed by a Data Scientist.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4/5/2019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1244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256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70673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72863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24899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7161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98588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245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76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73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4/5/2019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3368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1129044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3947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38661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rainingsupport.microsoft.com%2Fen-us%2Ftcmct%2Fforum%2Ftcmct_moc%3Fsort%3DLastReplyDate%26dir%3DDesc%26tab%3DAll%26status%3Dall%26mod%3D%26modAge%3D%26advFil%3D%26postedAfter%3D%26postedBefore%3D%26threadType%3Dall%26isFilterExpanded%3Dfalse%26page%3D1&amp;data=02%7C01%7CChris.TestaONeill%40microsoft.com%7Ccfa9101d3ba74627e08208d6ad549762%7C72f988bf86f141af91ab2d7cd011db47%7C1%7C0%7C636886976186151298&amp;sdata=bDMjl%2F2yf%2B49eop2t28QnpdZ7IeZrvxqPJK3BW%2BTq%2Bs%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55.xml"/><Relationship Id="rId4" Type="http://schemas.openxmlformats.org/officeDocument/2006/relationships/hyperlink" Target="https://youtu.be/IbtVZaUvES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169968608"/>
              </p:ext>
            </p:extLst>
          </p:nvPr>
        </p:nvGraphicFramePr>
        <p:xfrm>
          <a:off x="457150" y="953215"/>
          <a:ext cx="11467932" cy="537952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b="0" dirty="0"/>
                        <a:t>Enabling Team Based Data Science with Azure Databricks</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Presentation\Lab</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Presentation: 40 - 45 minutes.        Lab: 40 - 45 minutes. </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Data Professionals, Data Architects, Business Intelligence Professionals,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the role Databricks has in helping business gain value out of data through data science and predictive analytics.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Be able to provision a Databricks instance and be able to load and read data as well as perform basic transformations.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be able to think of examples of how Databricks could be used within their organization.</a:t>
                      </a:r>
                      <a:endParaRPr lang="en-US" sz="1200" baseline="0" dirty="0">
                        <a:solidFill>
                          <a:schemeClr val="tx1">
                            <a:lumMod val="85000"/>
                          </a:schemeClr>
                        </a:solidFill>
                        <a:cs typeface="Segoe UI" pitchFamily="34" charset="0"/>
                      </a:endParaRP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that they have some existing skills to read and transform data with either in SQL or Python.</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is easy to set up a Databricks instance.</a:t>
                      </a:r>
                    </a:p>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they understand that they can use existing skills to work with Databricks.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provision a Databricks instance.</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to read data either using SQL or Python.</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students should be able to perform basic transformations using either SQL or Python.</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MCT course feedback, visit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Microsoft Official Courseware forum</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4912114"/>
          </a:xfrm>
        </p:spPr>
        <p:txBody>
          <a:bodyPr/>
          <a:lstStyle/>
          <a:p>
            <a:r>
              <a:rPr lang="en-US" dirty="0"/>
              <a:t>Q01 – Azure Databricks encapsulates which Apache Storage technology?</a:t>
            </a:r>
          </a:p>
          <a:p>
            <a:r>
              <a:rPr lang="en-GB" b="1" dirty="0"/>
              <a:t>A01 – Apache Spark</a:t>
            </a:r>
          </a:p>
          <a:p>
            <a:pPr marL="0" indent="0">
              <a:buNone/>
            </a:pPr>
            <a:endParaRPr lang="en-GB" dirty="0"/>
          </a:p>
          <a:p>
            <a:r>
              <a:rPr lang="en-US" dirty="0"/>
              <a:t>Q02 - Which security features does Azure Databricks not support?</a:t>
            </a:r>
          </a:p>
          <a:p>
            <a:r>
              <a:rPr lang="en-GB" b="1" dirty="0"/>
              <a:t>A02 – Shared Access Keys</a:t>
            </a:r>
          </a:p>
          <a:p>
            <a:endParaRPr lang="en-GB" b="1" dirty="0"/>
          </a:p>
          <a:p>
            <a:r>
              <a:rPr lang="en-US" dirty="0"/>
              <a:t>Q03 - Which of the following Azure Databricks is used for support for R, SQL, Python, Scala, and Java?</a:t>
            </a:r>
          </a:p>
          <a:p>
            <a:r>
              <a:rPr lang="en-GB" b="1" dirty="0"/>
              <a:t>A03 – Spark Core API</a:t>
            </a:r>
          </a:p>
        </p:txBody>
      </p:sp>
    </p:spTree>
    <p:extLst>
      <p:ext uri="{BB962C8B-B14F-4D97-AF65-F5344CB8AC3E}">
        <p14:creationId xmlns:p14="http://schemas.microsoft.com/office/powerpoint/2010/main" val="7466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364563"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r>
              <a:rPr lang="en-US" sz="4000" dirty="0">
                <a:solidFill>
                  <a:schemeClr val="accent1"/>
                </a:solidFill>
                <a:latin typeface="Segoe UI Semibold"/>
              </a:rPr>
              <a:t>Provision Azure Databricks </a:t>
            </a:r>
          </a:p>
          <a:p>
            <a:r>
              <a:rPr lang="en-US" sz="4000" dirty="0">
                <a:solidFill>
                  <a:schemeClr val="accent1"/>
                </a:solidFill>
                <a:latin typeface="Segoe UI Semibold"/>
              </a:rPr>
              <a:t>and Workspaces</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947952"/>
          </a:xfrm>
        </p:spPr>
        <p:txBody>
          <a:bodyPr/>
          <a:lstStyle/>
          <a:p>
            <a:r>
              <a:rPr lang="en-US" dirty="0"/>
              <a:t>Create your own Azure Databricks workspace</a:t>
            </a:r>
          </a:p>
          <a:p>
            <a:r>
              <a:rPr lang="en-US" dirty="0"/>
              <a:t>Create a cluster and notebook in Azure Databricks</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lvl="0" defTabSz="1088105">
              <a:defRPr/>
            </a:pPr>
            <a:r>
              <a:rPr lang="en-GB" sz="3000" kern="0" dirty="0">
                <a:solidFill>
                  <a:prstClr val="white"/>
                </a:solidFill>
                <a:latin typeface="Segoe UI Light"/>
              </a:rPr>
              <a:t>Create an Azure </a:t>
            </a:r>
          </a:p>
          <a:p>
            <a:pPr lvl="0" defTabSz="1088105">
              <a:defRPr/>
            </a:pPr>
            <a:r>
              <a:rPr lang="en-GB" sz="3000" kern="0" dirty="0">
                <a:solidFill>
                  <a:prstClr val="white"/>
                </a:solidFill>
                <a:latin typeface="Segoe UI Light"/>
              </a:rPr>
              <a:t>Databricks Workspace.</a:t>
            </a:r>
            <a:endParaRPr lang="en-US" sz="3000" kern="0" dirty="0">
              <a:solidFill>
                <a:prstClr val="white"/>
              </a:solidFill>
              <a:latin typeface="Segoe UI Light"/>
            </a:endParaRPr>
          </a:p>
        </p:txBody>
      </p:sp>
      <p:pic>
        <p:nvPicPr>
          <p:cNvPr id="5" name="Picture 4">
            <a:extLst>
              <a:ext uri="{FF2B5EF4-FFF2-40B4-BE49-F238E27FC236}">
                <a16:creationId xmlns:a16="http://schemas.microsoft.com/office/drawing/2014/main" id="{B8CE9D6A-C93D-481D-BE61-50EF028834EC}"/>
              </a:ext>
            </a:extLst>
          </p:cNvPr>
          <p:cNvPicPr>
            <a:picLocks noChangeAspect="1"/>
          </p:cNvPicPr>
          <p:nvPr/>
        </p:nvPicPr>
        <p:blipFill>
          <a:blip r:embed="rId3"/>
          <a:stretch>
            <a:fillRect/>
          </a:stretch>
        </p:blipFill>
        <p:spPr>
          <a:xfrm>
            <a:off x="5471663" y="599292"/>
            <a:ext cx="5740750" cy="5417110"/>
          </a:xfrm>
          <a:prstGeom prst="rect">
            <a:avLst/>
          </a:prstGeom>
        </p:spPr>
      </p:pic>
    </p:spTree>
    <p:extLst>
      <p:ext uri="{BB962C8B-B14F-4D97-AF65-F5344CB8AC3E}">
        <p14:creationId xmlns:p14="http://schemas.microsoft.com/office/powerpoint/2010/main" val="357901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Create a Cluster and Notebook in Azure Databricks</a:t>
            </a:r>
          </a:p>
        </p:txBody>
      </p:sp>
      <p:pic>
        <p:nvPicPr>
          <p:cNvPr id="3" name="Picture 2">
            <a:extLst>
              <a:ext uri="{FF2B5EF4-FFF2-40B4-BE49-F238E27FC236}">
                <a16:creationId xmlns:a16="http://schemas.microsoft.com/office/drawing/2014/main" id="{74980F63-831B-40B3-9076-CBF779D7D23F}"/>
              </a:ext>
            </a:extLst>
          </p:cNvPr>
          <p:cNvPicPr>
            <a:picLocks noChangeAspect="1"/>
          </p:cNvPicPr>
          <p:nvPr/>
        </p:nvPicPr>
        <p:blipFill>
          <a:blip r:embed="rId3"/>
          <a:stretch>
            <a:fillRect/>
          </a:stretch>
        </p:blipFill>
        <p:spPr>
          <a:xfrm>
            <a:off x="535825" y="982241"/>
            <a:ext cx="10666059" cy="5647159"/>
          </a:xfrm>
          <a:prstGeom prst="rect">
            <a:avLst/>
          </a:prstGeom>
        </p:spPr>
      </p:pic>
    </p:spTree>
    <p:extLst>
      <p:ext uri="{BB962C8B-B14F-4D97-AF65-F5344CB8AC3E}">
        <p14:creationId xmlns:p14="http://schemas.microsoft.com/office/powerpoint/2010/main" val="146783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3447098"/>
          </a:xfrm>
        </p:spPr>
        <p:txBody>
          <a:bodyPr/>
          <a:lstStyle/>
          <a:p>
            <a:r>
              <a:rPr lang="en-US" dirty="0"/>
              <a:t>Q01 - Which Notebook format is used in Databricks?</a:t>
            </a:r>
          </a:p>
          <a:p>
            <a:r>
              <a:rPr lang="en-GB" b="1" dirty="0"/>
              <a:t>A01 – DBC</a:t>
            </a:r>
          </a:p>
          <a:p>
            <a:pPr marL="0" lvl="0" indent="0">
              <a:buNone/>
            </a:pPr>
            <a:endParaRPr lang="en-GB" dirty="0"/>
          </a:p>
          <a:p>
            <a:r>
              <a:rPr lang="en-US" dirty="0"/>
              <a:t>Q02 - Which browsers are recommended for best use with Databricks Notebook?</a:t>
            </a:r>
          </a:p>
          <a:p>
            <a:r>
              <a:rPr lang="en-GB" b="1" dirty="0"/>
              <a:t>A02 – Chrome and Firefox</a:t>
            </a:r>
          </a:p>
          <a:p>
            <a:pPr lvl="0"/>
            <a:endParaRPr lang="en-US" b="1" dirty="0"/>
          </a:p>
        </p:txBody>
      </p:sp>
    </p:spTree>
    <p:extLst>
      <p:ext uri="{BB962C8B-B14F-4D97-AF65-F5344CB8AC3E}">
        <p14:creationId xmlns:p14="http://schemas.microsoft.com/office/powerpoint/2010/main" val="86295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5341527"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03</a:t>
            </a:r>
          </a:p>
          <a:p>
            <a:r>
              <a:rPr lang="en-US" sz="4000" dirty="0">
                <a:solidFill>
                  <a:schemeClr val="accent1"/>
                </a:solidFill>
                <a:latin typeface="Segoe UI Semibold"/>
              </a:rPr>
              <a:t>Read Data </a:t>
            </a:r>
          </a:p>
          <a:p>
            <a:r>
              <a:rPr lang="en-US" sz="4000" dirty="0">
                <a:solidFill>
                  <a:schemeClr val="accent1"/>
                </a:solidFill>
                <a:latin typeface="Segoe UI Semibold"/>
              </a:rPr>
              <a:t>using Azure Databricks</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947952"/>
          </a:xfrm>
        </p:spPr>
        <p:txBody>
          <a:bodyPr/>
          <a:lstStyle/>
          <a:p>
            <a:r>
              <a:rPr lang="en-US" dirty="0"/>
              <a:t>Use Azure Databricks to access data sources</a:t>
            </a:r>
          </a:p>
          <a:p>
            <a:r>
              <a:rPr lang="en-US" dirty="0"/>
              <a:t>Reading Data in Azure Databricks</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flipH="1">
            <a:off x="12190414" y="0"/>
            <a:ext cx="4571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r>
              <a:rPr lang="en-US" sz="3000" kern="0" dirty="0">
                <a:solidFill>
                  <a:prstClr val="white"/>
                </a:solidFill>
                <a:latin typeface="Segoe UI Light"/>
              </a:rPr>
              <a:t>Use Azure Databricks to access data sources</a:t>
            </a:r>
            <a:r>
              <a:rPr kumimoji="0" lang="en-GB" sz="3000" b="0" i="0" u="none" strike="noStrike" kern="0" cap="none" spc="0" normalizeH="0" baseline="0" noProof="0" dirty="0">
                <a:ln>
                  <a:noFill/>
                </a:ln>
                <a:solidFill>
                  <a:prstClr val="white"/>
                </a:solidFill>
                <a:effectLst/>
                <a:uLnTx/>
                <a:uFillTx/>
                <a:latin typeface="Segoe UI Light"/>
                <a:ea typeface="+mn-ea"/>
                <a:cs typeface="+mn-cs"/>
              </a:rPr>
              <a:t>.</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6" name="TextBox 5">
            <a:extLst>
              <a:ext uri="{FF2B5EF4-FFF2-40B4-BE49-F238E27FC236}">
                <a16:creationId xmlns:a16="http://schemas.microsoft.com/office/drawing/2014/main" id="{11D279FC-3C97-40D6-AD4E-B07B510D9363}"/>
              </a:ext>
            </a:extLst>
          </p:cNvPr>
          <p:cNvSpPr txBox="1">
            <a:spLocks noChangeAspect="1"/>
          </p:cNvSpPr>
          <p:nvPr/>
        </p:nvSpPr>
        <p:spPr>
          <a:xfrm>
            <a:off x="9037965" y="39863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Cosmos DB</a:t>
            </a:r>
          </a:p>
        </p:txBody>
      </p:sp>
      <p:sp>
        <p:nvSpPr>
          <p:cNvPr id="7" name="TextBox 6">
            <a:extLst>
              <a:ext uri="{FF2B5EF4-FFF2-40B4-BE49-F238E27FC236}">
                <a16:creationId xmlns:a16="http://schemas.microsoft.com/office/drawing/2014/main" id="{D55F47E7-8D39-45FC-9B41-87474BE940D9}"/>
              </a:ext>
            </a:extLst>
          </p:cNvPr>
          <p:cNvSpPr txBox="1">
            <a:spLocks noChangeAspect="1"/>
          </p:cNvSpPr>
          <p:nvPr/>
        </p:nvSpPr>
        <p:spPr>
          <a:xfrm>
            <a:off x="5911557" y="45819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Data Lake</a:t>
            </a:r>
          </a:p>
        </p:txBody>
      </p:sp>
      <p:sp>
        <p:nvSpPr>
          <p:cNvPr id="8" name="TextBox 7">
            <a:extLst>
              <a:ext uri="{FF2B5EF4-FFF2-40B4-BE49-F238E27FC236}">
                <a16:creationId xmlns:a16="http://schemas.microsoft.com/office/drawing/2014/main" id="{3ABCD97F-B88D-4E9D-9561-DF5B6ED68E3F}"/>
              </a:ext>
            </a:extLst>
          </p:cNvPr>
          <p:cNvSpPr txBox="1">
            <a:spLocks noChangeAspect="1"/>
          </p:cNvSpPr>
          <p:nvPr/>
        </p:nvSpPr>
        <p:spPr>
          <a:xfrm>
            <a:off x="9037965" y="442199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SQL Data</a:t>
            </a:r>
          </a:p>
          <a:p>
            <a:pPr marL="0" marR="0" lvl="0" indent="0" algn="ctr" defTabSz="896214"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Warehouse</a:t>
            </a: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0B0286CA-7395-437A-BA5F-8DCA24AC5389}"/>
              </a:ext>
            </a:extLst>
          </p:cNvPr>
          <p:cNvSpPr txBox="1">
            <a:spLocks noChangeAspect="1"/>
          </p:cNvSpPr>
          <p:nvPr/>
        </p:nvSpPr>
        <p:spPr>
          <a:xfrm>
            <a:off x="5911557" y="436243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SQL Database</a:t>
            </a:r>
          </a:p>
        </p:txBody>
      </p:sp>
      <p:sp>
        <p:nvSpPr>
          <p:cNvPr id="10" name="TextBox 9">
            <a:extLst>
              <a:ext uri="{FF2B5EF4-FFF2-40B4-BE49-F238E27FC236}">
                <a16:creationId xmlns:a16="http://schemas.microsoft.com/office/drawing/2014/main" id="{09A73716-3043-46B3-9B4A-EBB5611B8CE4}"/>
              </a:ext>
            </a:extLst>
          </p:cNvPr>
          <p:cNvSpPr txBox="1">
            <a:spLocks noChangeAspect="1"/>
          </p:cNvSpPr>
          <p:nvPr/>
        </p:nvSpPr>
        <p:spPr>
          <a:xfrm>
            <a:off x="7525941" y="241031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Event Hubs</a:t>
            </a:r>
          </a:p>
        </p:txBody>
      </p:sp>
    </p:spTree>
    <p:extLst>
      <p:ext uri="{BB962C8B-B14F-4D97-AF65-F5344CB8AC3E}">
        <p14:creationId xmlns:p14="http://schemas.microsoft.com/office/powerpoint/2010/main" val="200214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5195191" y="0"/>
            <a:ext cx="699522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r>
              <a:rPr lang="en-US" sz="3000" kern="0" dirty="0">
                <a:solidFill>
                  <a:prstClr val="white"/>
                </a:solidFill>
                <a:latin typeface="Segoe UI Light"/>
              </a:rPr>
              <a:t>Reading Data in </a:t>
            </a:r>
          </a:p>
          <a:p>
            <a:r>
              <a:rPr lang="en-US" sz="3000" kern="0" dirty="0">
                <a:solidFill>
                  <a:prstClr val="white"/>
                </a:solidFill>
                <a:latin typeface="Segoe UI Light"/>
              </a:rPr>
              <a:t>Azure Databricks</a:t>
            </a:r>
            <a:r>
              <a:rPr kumimoji="0" lang="en-GB" sz="3000" b="0" i="0" u="none" strike="noStrike" kern="0" cap="none" spc="0" normalizeH="0" baseline="0" noProof="0" dirty="0">
                <a:ln>
                  <a:noFill/>
                </a:ln>
                <a:solidFill>
                  <a:prstClr val="white"/>
                </a:solidFill>
                <a:effectLst/>
                <a:uLnTx/>
                <a:uFillTx/>
                <a:latin typeface="Segoe UI Light"/>
                <a:ea typeface="+mn-ea"/>
                <a:cs typeface="+mn-cs"/>
              </a:rPr>
              <a:t>.</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graphicFrame>
        <p:nvGraphicFramePr>
          <p:cNvPr id="4" name="Table 3">
            <a:extLst>
              <a:ext uri="{FF2B5EF4-FFF2-40B4-BE49-F238E27FC236}">
                <a16:creationId xmlns:a16="http://schemas.microsoft.com/office/drawing/2014/main" id="{C5B60DF4-5CFC-4BEF-B556-D1C7E1174F44}"/>
              </a:ext>
            </a:extLst>
          </p:cNvPr>
          <p:cNvGraphicFramePr>
            <a:graphicFrameLocks noGrp="1"/>
          </p:cNvGraphicFramePr>
          <p:nvPr>
            <p:extLst>
              <p:ext uri="{D42A27DB-BD31-4B8C-83A1-F6EECF244321}">
                <p14:modId xmlns:p14="http://schemas.microsoft.com/office/powerpoint/2010/main" val="2088645225"/>
              </p:ext>
            </p:extLst>
          </p:nvPr>
        </p:nvGraphicFramePr>
        <p:xfrm>
          <a:off x="5416510" y="541125"/>
          <a:ext cx="6641348" cy="5638800"/>
        </p:xfrm>
        <a:graphic>
          <a:graphicData uri="http://schemas.openxmlformats.org/drawingml/2006/table">
            <a:tbl>
              <a:tblPr/>
              <a:tblGrid>
                <a:gridCol w="3320674">
                  <a:extLst>
                    <a:ext uri="{9D8B030D-6E8A-4147-A177-3AD203B41FA5}">
                      <a16:colId xmlns:a16="http://schemas.microsoft.com/office/drawing/2014/main" val="3035026601"/>
                    </a:ext>
                  </a:extLst>
                </a:gridCol>
                <a:gridCol w="3320674">
                  <a:extLst>
                    <a:ext uri="{9D8B030D-6E8A-4147-A177-3AD203B41FA5}">
                      <a16:colId xmlns:a16="http://schemas.microsoft.com/office/drawing/2014/main" val="1978528462"/>
                    </a:ext>
                  </a:extLst>
                </a:gridCol>
              </a:tblGrid>
              <a:tr h="0">
                <a:tc>
                  <a:txBody>
                    <a:bodyPr/>
                    <a:lstStyle/>
                    <a:p>
                      <a:pPr algn="ctr" fontAlgn="b"/>
                      <a:r>
                        <a:rPr lang="en-GB" sz="2000" b="1" dirty="0">
                          <a:effectLst/>
                          <a:latin typeface="Helvetica Neue"/>
                        </a:rPr>
                        <a:t>SQL</a:t>
                      </a:r>
                    </a:p>
                  </a:txBody>
                  <a:tcPr marL="38100" marR="38100" marT="38100" marB="38100" anchor="b">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ctr" fontAlgn="b"/>
                      <a:r>
                        <a:rPr lang="en-GB" sz="2000" b="1" dirty="0">
                          <a:effectLst/>
                          <a:latin typeface="Helvetica Neue"/>
                        </a:rPr>
                        <a:t>DataFrame (Python)</a:t>
                      </a:r>
                    </a:p>
                  </a:txBody>
                  <a:tcPr marL="38100" marR="38100" marT="38100" marB="38100" anchor="b">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31272081"/>
                  </a:ext>
                </a:extLst>
              </a:tr>
              <a:tr h="0">
                <a:tc>
                  <a:txBody>
                    <a:bodyPr/>
                    <a:lstStyle/>
                    <a:p>
                      <a:pPr algn="l" fontAlgn="t"/>
                      <a:r>
                        <a:rPr lang="en-US" sz="2000" dirty="0">
                          <a:effectLst/>
                          <a:latin typeface="Helvetica Neue"/>
                        </a:rPr>
                        <a:t>SELECT col_1 FROM myTable</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l" fontAlgn="t"/>
                      <a:r>
                        <a:rPr lang="it-IT" sz="2000">
                          <a:effectLst/>
                          <a:latin typeface="Helvetica Neue"/>
                        </a:rPr>
                        <a:t>df.select(col("col_1"))</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86685492"/>
                  </a:ext>
                </a:extLst>
              </a:tr>
              <a:tr h="0">
                <a:tc>
                  <a:txBody>
                    <a:bodyPr/>
                    <a:lstStyle/>
                    <a:p>
                      <a:pPr algn="l" fontAlgn="t"/>
                      <a:r>
                        <a:rPr lang="en-GB" sz="2000" dirty="0">
                          <a:effectLst/>
                          <a:latin typeface="Helvetica Neue"/>
                        </a:rPr>
                        <a:t>DESCRIBE myTable</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l" fontAlgn="t"/>
                      <a:r>
                        <a:rPr lang="en-GB" sz="2000" dirty="0">
                          <a:effectLst/>
                          <a:latin typeface="Helvetica Neue"/>
                        </a:rPr>
                        <a:t>df.printSchema()</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894982681"/>
                  </a:ext>
                </a:extLst>
              </a:tr>
              <a:tr h="0">
                <a:tc>
                  <a:txBody>
                    <a:bodyPr/>
                    <a:lstStyle/>
                    <a:p>
                      <a:pPr algn="l" fontAlgn="t"/>
                      <a:r>
                        <a:rPr lang="en-US" sz="2000" dirty="0">
                          <a:effectLst/>
                          <a:latin typeface="Helvetica Neue"/>
                        </a:rPr>
                        <a:t>SELECT * FROM myTable WHERE col_1 &gt; 0</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l" fontAlgn="t"/>
                      <a:r>
                        <a:rPr lang="it-IT" sz="2000">
                          <a:effectLst/>
                          <a:latin typeface="Helvetica Neue"/>
                        </a:rPr>
                        <a:t>df.filter(col("col_1") &gt; 0)</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0586745"/>
                  </a:ext>
                </a:extLst>
              </a:tr>
              <a:tr h="0">
                <a:tc>
                  <a:txBody>
                    <a:bodyPr/>
                    <a:lstStyle/>
                    <a:p>
                      <a:pPr algn="l" fontAlgn="t"/>
                      <a:r>
                        <a:rPr lang="en-GB" sz="2000" dirty="0">
                          <a:effectLst/>
                          <a:latin typeface="Helvetica Neue"/>
                        </a:rPr>
                        <a:t>..GROUP BY col_2</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l" fontAlgn="t"/>
                      <a:r>
                        <a:rPr lang="en-GB" sz="2000" dirty="0">
                          <a:effectLst/>
                          <a:latin typeface="Helvetica Neue"/>
                        </a:rPr>
                        <a:t>..groupBy(col("col_2"))</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27468966"/>
                  </a:ext>
                </a:extLst>
              </a:tr>
              <a:tr h="0">
                <a:tc>
                  <a:txBody>
                    <a:bodyPr/>
                    <a:lstStyle/>
                    <a:p>
                      <a:pPr algn="l" fontAlgn="t"/>
                      <a:r>
                        <a:rPr lang="en-GB" sz="2000" dirty="0">
                          <a:effectLst/>
                          <a:latin typeface="Helvetica Neue"/>
                        </a:rPr>
                        <a:t>..ORDER BY col_2</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l" fontAlgn="t"/>
                      <a:r>
                        <a:rPr lang="en-GB" sz="2000" dirty="0">
                          <a:effectLst/>
                          <a:latin typeface="Helvetica Neue"/>
                        </a:rPr>
                        <a:t>..orderBy(col("col_2"))</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55698194"/>
                  </a:ext>
                </a:extLst>
              </a:tr>
              <a:tr h="0">
                <a:tc>
                  <a:txBody>
                    <a:bodyPr/>
                    <a:lstStyle/>
                    <a:p>
                      <a:pPr algn="l" fontAlgn="t"/>
                      <a:r>
                        <a:rPr lang="en-US" sz="2000" dirty="0">
                          <a:effectLst/>
                          <a:latin typeface="Helvetica Neue"/>
                        </a:rPr>
                        <a:t>..WHERE year(col_3) &gt; 1990</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l" fontAlgn="t"/>
                      <a:r>
                        <a:rPr lang="it-IT" sz="2000">
                          <a:effectLst/>
                          <a:latin typeface="Helvetica Neue"/>
                        </a:rPr>
                        <a:t>..filter(year(col("col_3")) &gt; 1990)</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81596535"/>
                  </a:ext>
                </a:extLst>
              </a:tr>
              <a:tr h="0">
                <a:tc>
                  <a:txBody>
                    <a:bodyPr/>
                    <a:lstStyle/>
                    <a:p>
                      <a:pPr algn="l" fontAlgn="t"/>
                      <a:r>
                        <a:rPr lang="en-US" sz="2000" dirty="0">
                          <a:effectLst/>
                          <a:latin typeface="Helvetica Neue"/>
                        </a:rPr>
                        <a:t>SELECT * FROM myTable LIMIT 10</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l" fontAlgn="t"/>
                      <a:r>
                        <a:rPr lang="en-GB" sz="2000" dirty="0">
                          <a:effectLst/>
                          <a:latin typeface="Helvetica Neue"/>
                        </a:rPr>
                        <a:t>df.limit(10)</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15606925"/>
                  </a:ext>
                </a:extLst>
              </a:tr>
              <a:tr h="0">
                <a:tc>
                  <a:txBody>
                    <a:bodyPr/>
                    <a:lstStyle/>
                    <a:p>
                      <a:pPr algn="l" fontAlgn="t"/>
                      <a:r>
                        <a:rPr lang="en-GB" sz="2000" dirty="0">
                          <a:effectLst/>
                          <a:latin typeface="Helvetica Neue"/>
                        </a:rPr>
                        <a:t>display(myTable) (text format)</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l" fontAlgn="t"/>
                      <a:r>
                        <a:rPr lang="en-GB" sz="2000" dirty="0">
                          <a:effectLst/>
                          <a:latin typeface="Helvetica Neue"/>
                        </a:rPr>
                        <a:t>df.show()</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21079919"/>
                  </a:ext>
                </a:extLst>
              </a:tr>
              <a:tr h="0">
                <a:tc>
                  <a:txBody>
                    <a:bodyPr/>
                    <a:lstStyle/>
                    <a:p>
                      <a:pPr algn="l" fontAlgn="t"/>
                      <a:r>
                        <a:rPr lang="en-GB" sz="2000" dirty="0">
                          <a:effectLst/>
                          <a:latin typeface="Helvetica Neue"/>
                        </a:rPr>
                        <a:t>display(myTable) (html format)</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tc>
                  <a:txBody>
                    <a:bodyPr/>
                    <a:lstStyle/>
                    <a:p>
                      <a:pPr algn="l" fontAlgn="t"/>
                      <a:r>
                        <a:rPr lang="en-GB" sz="2000" dirty="0">
                          <a:effectLst/>
                          <a:latin typeface="Helvetica Neue"/>
                        </a:rPr>
                        <a:t>display(df)</a:t>
                      </a:r>
                    </a:p>
                  </a:txBody>
                  <a:tcPr marL="38100" marR="38100" marT="38100" marB="3810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26951983"/>
                  </a:ext>
                </a:extLst>
              </a:tr>
            </a:tbl>
          </a:graphicData>
        </a:graphic>
      </p:graphicFrame>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82222"/>
            <a:ext cx="4167887" cy="2769989"/>
          </a:xfrm>
        </p:spPr>
        <p:txBody>
          <a:bodyPr/>
          <a:lstStyle/>
          <a:p>
            <a:r>
              <a:rPr lang="en-US" dirty="0"/>
              <a:t>DP-200T01: </a:t>
            </a:r>
            <a:br>
              <a:rPr lang="en-US" dirty="0"/>
            </a:br>
            <a:r>
              <a:rPr lang="en-US" b="1" dirty="0"/>
              <a:t>Enabling Team Based Data Science with Azure Databricks</a:t>
            </a:r>
            <a:endParaRPr lang="en-US" dirty="0"/>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429179"/>
          </a:xfrm>
        </p:spPr>
        <p:txBody>
          <a:bodyPr/>
          <a:lstStyle/>
          <a:p>
            <a:r>
              <a:rPr lang="en-US" dirty="0"/>
              <a:t>Q01 – How do you connect your Spark cluster to the Azure Blob?</a:t>
            </a:r>
          </a:p>
          <a:p>
            <a:r>
              <a:rPr lang="en-GB" b="1" dirty="0"/>
              <a:t>A01 – By mounting it</a:t>
            </a:r>
          </a:p>
          <a:p>
            <a:pPr lvl="0"/>
            <a:endParaRPr lang="en-GB" dirty="0"/>
          </a:p>
          <a:p>
            <a:r>
              <a:rPr lang="en-US" dirty="0"/>
              <a:t>Q02 - How does Spark connect to databases like MySQL, Hive and other data stores?</a:t>
            </a:r>
          </a:p>
          <a:p>
            <a:r>
              <a:rPr lang="en-GB" b="1" dirty="0"/>
              <a:t>A02 – JDBC</a:t>
            </a:r>
          </a:p>
          <a:p>
            <a:endParaRPr lang="en-GB" b="1" dirty="0"/>
          </a:p>
          <a:p>
            <a:r>
              <a:rPr lang="en-US" dirty="0"/>
              <a:t>Q03 - How do you specify parameters when reading data?</a:t>
            </a:r>
          </a:p>
          <a:p>
            <a:r>
              <a:rPr lang="en-GB" b="1" dirty="0"/>
              <a:t>A03 – </a:t>
            </a:r>
            <a:r>
              <a:rPr lang="en-US" b="1" dirty="0"/>
              <a:t>Using .option() during your read allows you to pass key/value pairs specifying aspects of your read</a:t>
            </a:r>
          </a:p>
          <a:p>
            <a:endParaRPr lang="en-GB" b="1" dirty="0"/>
          </a:p>
        </p:txBody>
      </p:sp>
    </p:spTree>
    <p:extLst>
      <p:ext uri="{BB962C8B-B14F-4D97-AF65-F5344CB8AC3E}">
        <p14:creationId xmlns:p14="http://schemas.microsoft.com/office/powerpoint/2010/main" val="205963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5867119"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04</a:t>
            </a:r>
          </a:p>
          <a:p>
            <a:pPr>
              <a:defRPr/>
            </a:pPr>
            <a:r>
              <a:rPr lang="en-US" sz="4000" dirty="0">
                <a:solidFill>
                  <a:schemeClr val="accent1"/>
                </a:solidFill>
                <a:latin typeface="Segoe UI Semibold"/>
              </a:rPr>
              <a:t>Perform transformations </a:t>
            </a:r>
          </a:p>
          <a:p>
            <a:pPr>
              <a:defRPr/>
            </a:pPr>
            <a:r>
              <a:rPr lang="en-US" sz="4000" dirty="0">
                <a:solidFill>
                  <a:schemeClr val="accent1"/>
                </a:solidFill>
                <a:latin typeface="Segoe UI Semibold"/>
              </a:rPr>
              <a:t>with Azure Databricks</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93872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1982081"/>
          </a:xfrm>
        </p:spPr>
        <p:txBody>
          <a:bodyPr/>
          <a:lstStyle/>
          <a:p>
            <a:r>
              <a:rPr lang="en-US" dirty="0"/>
              <a:t>Performing ETL to populate a data model</a:t>
            </a:r>
          </a:p>
          <a:p>
            <a:r>
              <a:rPr lang="en-US" dirty="0"/>
              <a:t>Perform basic transformations</a:t>
            </a:r>
          </a:p>
          <a:p>
            <a:r>
              <a:rPr lang="en-US" dirty="0"/>
              <a:t>Perform advanced transformations with user-defined functions</a:t>
            </a:r>
          </a:p>
          <a:p>
            <a:pPr marL="0" indent="0">
              <a:buNone/>
            </a:pPr>
            <a:endParaRPr lang="en-US" dirty="0"/>
          </a:p>
        </p:txBody>
      </p:sp>
    </p:spTree>
    <p:extLst>
      <p:ext uri="{BB962C8B-B14F-4D97-AF65-F5344CB8AC3E}">
        <p14:creationId xmlns:p14="http://schemas.microsoft.com/office/powerpoint/2010/main" val="35963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346057" y="3638716"/>
            <a:ext cx="2251522"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dirty="0"/>
              <a:t>Connect to many data stores:</a:t>
            </a:r>
          </a:p>
          <a:p>
            <a:pPr marL="285750" indent="-285750">
              <a:buFont typeface="Arial" panose="020B0604020202020204" pitchFamily="34" charset="0"/>
              <a:buChar char="•"/>
            </a:pPr>
            <a:r>
              <a:rPr lang="en-US" dirty="0"/>
              <a:t>Postgres</a:t>
            </a:r>
          </a:p>
          <a:p>
            <a:pPr marL="285750" indent="-285750">
              <a:buFont typeface="Arial" panose="020B0604020202020204" pitchFamily="34" charset="0"/>
              <a:buChar char="•"/>
            </a:pPr>
            <a:r>
              <a:rPr lang="en-US" dirty="0"/>
              <a:t>SQL Server</a:t>
            </a:r>
          </a:p>
          <a:p>
            <a:pPr marL="285750" indent="-285750">
              <a:buFont typeface="Arial" panose="020B0604020202020204" pitchFamily="34" charset="0"/>
              <a:buChar char="•"/>
            </a:pPr>
            <a:r>
              <a:rPr lang="en-US" dirty="0"/>
              <a:t>Cassandra</a:t>
            </a:r>
          </a:p>
          <a:p>
            <a:pPr marL="285750" indent="-285750">
              <a:buFont typeface="Arial" panose="020B0604020202020204" pitchFamily="34" charset="0"/>
              <a:buChar char="•"/>
            </a:pPr>
            <a:r>
              <a:rPr lang="en-US" dirty="0"/>
              <a:t>Cosmos DB</a:t>
            </a:r>
          </a:p>
          <a:p>
            <a:pPr marL="285750" indent="-285750">
              <a:buFont typeface="Arial" panose="020B0604020202020204" pitchFamily="34" charset="0"/>
              <a:buChar char="•"/>
            </a:pPr>
            <a:r>
              <a:rPr lang="en-US" dirty="0"/>
              <a:t>CSV, Parquet</a:t>
            </a:r>
          </a:p>
          <a:p>
            <a:pPr marL="285750" indent="-285750">
              <a:buFont typeface="Arial" panose="020B0604020202020204" pitchFamily="34" charset="0"/>
              <a:buChar char="•"/>
            </a:pPr>
            <a:r>
              <a:rPr lang="en-US" dirty="0"/>
              <a:t>Many more..</a:t>
            </a:r>
          </a:p>
        </p:txBody>
      </p:sp>
      <p:sp>
        <p:nvSpPr>
          <p:cNvPr id="32" name="Rectangle 31"/>
          <p:cNvSpPr/>
          <p:nvPr/>
        </p:nvSpPr>
        <p:spPr bwMode="auto">
          <a:xfrm>
            <a:off x="2691276" y="3638716"/>
            <a:ext cx="2251522"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dirty="0"/>
              <a:t>Validate that the data is what you expect.</a:t>
            </a:r>
          </a:p>
          <a:p>
            <a:pPr algn="ctr"/>
            <a:endParaRPr lang="en-US" dirty="0"/>
          </a:p>
          <a:p>
            <a:pPr algn="ctr"/>
            <a:endParaRPr lang="en-US" dirty="0"/>
          </a:p>
          <a:p>
            <a:pPr algn="ctr"/>
            <a:endParaRPr lang="en-US" dirty="0"/>
          </a:p>
          <a:p>
            <a:pPr algn="ctr"/>
            <a:endParaRPr lang="en-US" dirty="0"/>
          </a:p>
          <a:p>
            <a:pPr algn="ctr"/>
            <a:endParaRPr lang="en-US" dirty="0"/>
          </a:p>
        </p:txBody>
      </p:sp>
      <p:sp>
        <p:nvSpPr>
          <p:cNvPr id="33" name="Rectangle 32"/>
          <p:cNvSpPr/>
          <p:nvPr/>
        </p:nvSpPr>
        <p:spPr bwMode="auto">
          <a:xfrm>
            <a:off x="5013197" y="3638716"/>
            <a:ext cx="2251522"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dirty="0"/>
              <a:t>Applying structure and schema to your data to transform it into the desired format.</a:t>
            </a:r>
          </a:p>
          <a:p>
            <a:pPr algn="ctr"/>
            <a:endParaRPr lang="en-US" dirty="0"/>
          </a:p>
          <a:p>
            <a:pPr algn="ctr"/>
            <a:endParaRPr lang="en-US" dirty="0"/>
          </a:p>
          <a:p>
            <a:pPr algn="ctr"/>
            <a:endParaRPr lang="en-US" dirty="0"/>
          </a:p>
        </p:txBody>
      </p:sp>
      <p:sp>
        <p:nvSpPr>
          <p:cNvPr id="34" name="Rectangle 33"/>
          <p:cNvSpPr/>
          <p:nvPr/>
        </p:nvSpPr>
        <p:spPr bwMode="auto">
          <a:xfrm>
            <a:off x="7323470" y="3638716"/>
            <a:ext cx="2251522"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dirty="0"/>
              <a:t>Built-in functions of Databricks allow you to handle corrupt data such as missing and incomplete information.</a:t>
            </a:r>
          </a:p>
          <a:p>
            <a:endParaRPr lang="en-US" dirty="0"/>
          </a:p>
          <a:p>
            <a:endParaRPr lang="en-US" dirty="0"/>
          </a:p>
        </p:txBody>
      </p:sp>
      <p:sp>
        <p:nvSpPr>
          <p:cNvPr id="39" name="Title 1"/>
          <p:cNvSpPr>
            <a:spLocks noGrp="1"/>
          </p:cNvSpPr>
          <p:nvPr>
            <p:ph type="title"/>
          </p:nvPr>
        </p:nvSpPr>
        <p:spPr/>
        <p:txBody>
          <a:bodyPr/>
          <a:lstStyle/>
          <a:p>
            <a:r>
              <a:rPr lang="en-US" sz="4000" dirty="0"/>
              <a:t>Performing ETL to populate a data model</a:t>
            </a:r>
          </a:p>
        </p:txBody>
      </p:sp>
      <p:sp>
        <p:nvSpPr>
          <p:cNvPr id="97" name="Text Placeholder 4"/>
          <p:cNvSpPr txBox="1">
            <a:spLocks/>
          </p:cNvSpPr>
          <p:nvPr/>
        </p:nvSpPr>
        <p:spPr>
          <a:xfrm>
            <a:off x="381000" y="1295400"/>
            <a:ext cx="11430000" cy="77559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goal of transformation in Extract Transform Load (ETL) is to transform raw data to populate a data model.</a:t>
            </a:r>
          </a:p>
        </p:txBody>
      </p:sp>
      <p:sp>
        <p:nvSpPr>
          <p:cNvPr id="25" name="Rectangle 24"/>
          <p:cNvSpPr/>
          <p:nvPr/>
        </p:nvSpPr>
        <p:spPr bwMode="auto">
          <a:xfrm>
            <a:off x="346057" y="2232462"/>
            <a:ext cx="2251522" cy="1310838"/>
          </a:xfrm>
          <a:prstGeom prst="rect">
            <a:avLst/>
          </a:prstGeom>
          <a:solidFill>
            <a:schemeClr val="accent5"/>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Extraction</a:t>
            </a:r>
          </a:p>
        </p:txBody>
      </p:sp>
      <p:sp>
        <p:nvSpPr>
          <p:cNvPr id="26" name="Rectangle 25"/>
          <p:cNvSpPr/>
          <p:nvPr/>
        </p:nvSpPr>
        <p:spPr bwMode="auto">
          <a:xfrm>
            <a:off x="2691276" y="2232462"/>
            <a:ext cx="2251522"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Validation</a:t>
            </a:r>
          </a:p>
        </p:txBody>
      </p:sp>
      <p:sp>
        <p:nvSpPr>
          <p:cNvPr id="27" name="Rectangle 26"/>
          <p:cNvSpPr/>
          <p:nvPr/>
        </p:nvSpPr>
        <p:spPr bwMode="auto">
          <a:xfrm>
            <a:off x="5013197" y="2232462"/>
            <a:ext cx="2251522" cy="1310838"/>
          </a:xfrm>
          <a:prstGeom prst="rect">
            <a:avLst/>
          </a:prstGeom>
          <a:solidFill>
            <a:schemeClr val="accent1"/>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Transformation</a:t>
            </a:r>
          </a:p>
        </p:txBody>
      </p:sp>
      <p:sp>
        <p:nvSpPr>
          <p:cNvPr id="28" name="Rectangle 27"/>
          <p:cNvSpPr/>
          <p:nvPr/>
        </p:nvSpPr>
        <p:spPr bwMode="auto">
          <a:xfrm>
            <a:off x="7323470" y="2232462"/>
            <a:ext cx="2251522"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Corrupt Record Handling</a:t>
            </a:r>
          </a:p>
        </p:txBody>
      </p:sp>
      <p:sp>
        <p:nvSpPr>
          <p:cNvPr id="12" name="Rectangle 11">
            <a:extLst>
              <a:ext uri="{FF2B5EF4-FFF2-40B4-BE49-F238E27FC236}">
                <a16:creationId xmlns:a16="http://schemas.microsoft.com/office/drawing/2014/main" id="{9C63D898-D46C-4C36-BC72-0870D1797B0A}"/>
              </a:ext>
            </a:extLst>
          </p:cNvPr>
          <p:cNvSpPr/>
          <p:nvPr/>
        </p:nvSpPr>
        <p:spPr bwMode="auto">
          <a:xfrm>
            <a:off x="9638834" y="3638716"/>
            <a:ext cx="2251522"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dirty="0"/>
              <a:t>Highly effective design pattern involves loading structured data back to DBFS as a parquet file.</a:t>
            </a:r>
          </a:p>
          <a:p>
            <a:pPr algn="ctr"/>
            <a:endParaRPr lang="en-US" dirty="0"/>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CE298F94-92FE-439D-858D-4A5EEE791BAB}"/>
              </a:ext>
            </a:extLst>
          </p:cNvPr>
          <p:cNvSpPr/>
          <p:nvPr/>
        </p:nvSpPr>
        <p:spPr bwMode="auto">
          <a:xfrm>
            <a:off x="9638834" y="2232462"/>
            <a:ext cx="2251522" cy="1310838"/>
          </a:xfrm>
          <a:prstGeom prst="rect">
            <a:avLst/>
          </a:prstGeom>
          <a:solidFill>
            <a:schemeClr val="accent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Loading Data</a:t>
            </a:r>
          </a:p>
        </p:txBody>
      </p:sp>
    </p:spTree>
    <p:extLst>
      <p:ext uri="{BB962C8B-B14F-4D97-AF65-F5344CB8AC3E}">
        <p14:creationId xmlns:p14="http://schemas.microsoft.com/office/powerpoint/2010/main" val="34085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286955"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692377" y="2741535"/>
            <a:ext cx="4902199" cy="55399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Basic transformation</a:t>
            </a:r>
            <a:endParaRPr kumimoji="0" lang="en-US" sz="2200" b="0" i="0" u="none" strike="noStrike" kern="0" cap="none" spc="0" normalizeH="0" baseline="0" noProof="0" dirty="0">
              <a:ln>
                <a:noFill/>
              </a:ln>
              <a:solidFill>
                <a:prstClr val="white"/>
              </a:solidFill>
              <a:effectLst/>
              <a:uLnTx/>
              <a:uFillTx/>
              <a:latin typeface="Segoe UI Ligh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494570007"/>
              </p:ext>
            </p:extLst>
          </p:nvPr>
        </p:nvGraphicFramePr>
        <p:xfrm>
          <a:off x="6775902" y="1328453"/>
          <a:ext cx="4096167" cy="4392295"/>
        </p:xfrm>
        <a:graphic>
          <a:graphicData uri="http://schemas.openxmlformats.org/drawingml/2006/table">
            <a:tbl>
              <a:tblPr firstRow="1" bandRow="1">
                <a:tableStyleId>{5940675A-B579-460E-94D1-54222C63F5DA}</a:tableStyleId>
              </a:tblPr>
              <a:tblGrid>
                <a:gridCol w="4096167">
                  <a:extLst>
                    <a:ext uri="{9D8B030D-6E8A-4147-A177-3AD203B41FA5}">
                      <a16:colId xmlns:a16="http://schemas.microsoft.com/office/drawing/2014/main" val="2330186622"/>
                    </a:ext>
                  </a:extLst>
                </a:gridCol>
              </a:tblGrid>
              <a:tr h="1050917">
                <a:tc>
                  <a:txBody>
                    <a:bodyPr/>
                    <a:lstStyle/>
                    <a:p>
                      <a:pPr algn="r"/>
                      <a:r>
                        <a:rPr lang="en-US" sz="2800" dirty="0">
                          <a:solidFill>
                            <a:schemeClr val="tx2">
                              <a:lumMod val="75000"/>
                            </a:schemeClr>
                          </a:solidFill>
                          <a:latin typeface="+mj-lt"/>
                        </a:rPr>
                        <a:t>Normalizing Values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3387193"/>
                  </a:ext>
                </a:extLst>
              </a:tr>
              <a:tr h="1239544">
                <a:tc>
                  <a:txBody>
                    <a:bodyPr/>
                    <a:lstStyle/>
                    <a:p>
                      <a:pPr algn="r"/>
                      <a:r>
                        <a:rPr lang="en-US" sz="2800" dirty="0">
                          <a:solidFill>
                            <a:schemeClr val="tx2">
                              <a:lumMod val="75000"/>
                            </a:schemeClr>
                          </a:solidFill>
                          <a:latin typeface="+mj-lt"/>
                        </a:rPr>
                        <a:t>Missing/Null data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050917">
                <a:tc>
                  <a:txBody>
                    <a:bodyPr/>
                    <a:lstStyle/>
                    <a:p>
                      <a:pPr algn="r"/>
                      <a:r>
                        <a:rPr lang="en-US" sz="2800" dirty="0">
                          <a:solidFill>
                            <a:schemeClr val="tx2">
                              <a:lumMod val="75000"/>
                            </a:schemeClr>
                          </a:solidFill>
                          <a:latin typeface="+mj-lt"/>
                        </a:rPr>
                        <a:t>De-duplication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12820677"/>
                  </a:ext>
                </a:extLst>
              </a:tr>
              <a:tr h="1050917">
                <a:tc>
                  <a:txBody>
                    <a:bodyPr/>
                    <a:lstStyle/>
                    <a:p>
                      <a:pPr algn="r"/>
                      <a:r>
                        <a:rPr lang="en-US" sz="2800" dirty="0">
                          <a:solidFill>
                            <a:schemeClr val="tx2">
                              <a:lumMod val="75000"/>
                            </a:schemeClr>
                          </a:solidFill>
                          <a:latin typeface="+mj-lt"/>
                        </a:rPr>
                        <a:t>Pivoting Data frames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1574275"/>
                  </a:ext>
                </a:extLst>
              </a:tr>
            </a:tbl>
          </a:graphicData>
        </a:graphic>
      </p:graphicFrame>
    </p:spTree>
    <p:extLst>
      <p:ext uri="{BB962C8B-B14F-4D97-AF65-F5344CB8AC3E}">
        <p14:creationId xmlns:p14="http://schemas.microsoft.com/office/powerpoint/2010/main" val="41896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sz="4000" dirty="0"/>
              <a:t>Advanced Transformations</a:t>
            </a:r>
          </a:p>
        </p:txBody>
      </p:sp>
      <p:sp>
        <p:nvSpPr>
          <p:cNvPr id="20" name="Text Placeholder 4"/>
          <p:cNvSpPr txBox="1">
            <a:spLocks/>
          </p:cNvSpPr>
          <p:nvPr/>
        </p:nvSpPr>
        <p:spPr>
          <a:xfrm>
            <a:off x="361950" y="982702"/>
            <a:ext cx="11430000"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Advanced data transformation using custom and advanced user-defined functions, managing complex tables and loading data into multiple databases simultaneously.</a:t>
            </a: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endParaRPr lang="en-GB" sz="2400" kern="0" dirty="0">
              <a:solidFill>
                <a:prstClr val="white"/>
              </a:solidFill>
              <a:latin typeface="Segoe UI Light"/>
              <a:cs typeface="Segoe UI" pitchFamily="34" charset="0"/>
            </a:endParaRPr>
          </a:p>
          <a:p>
            <a:r>
              <a:rPr lang="en-GB" sz="2400" kern="0" dirty="0">
                <a:solidFill>
                  <a:prstClr val="white"/>
                </a:solidFill>
                <a:latin typeface="Segoe UI Light"/>
                <a:cs typeface="Segoe UI" pitchFamily="34" charset="0"/>
              </a:rPr>
              <a:t>User-defined functions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Aft>
                <a:spcPct val="0"/>
              </a:spcAft>
              <a:defRPr/>
            </a:pPr>
            <a:r>
              <a:rPr lang="en-GB" sz="2400" kern="0" dirty="0">
                <a:solidFill>
                  <a:prstClr val="white"/>
                </a:solidFill>
                <a:latin typeface="Segoe UI Light"/>
                <a:cs typeface="Segoe UI" pitchFamily="34" charset="0"/>
              </a:rPr>
              <a:t>Joins and lookup tables</a:t>
            </a: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r>
              <a:rPr lang="en-US" sz="2400" kern="0" dirty="0">
                <a:solidFill>
                  <a:prstClr val="white"/>
                </a:solidFill>
                <a:latin typeface="Segoe UI Light"/>
                <a:cs typeface="Segoe UI" pitchFamily="34" charset="0"/>
              </a:rPr>
              <a:t>M</a:t>
            </a:r>
            <a:r>
              <a:rPr lang="en-GB" sz="2400" kern="0" dirty="0">
                <a:solidFill>
                  <a:prstClr val="white"/>
                </a:solidFill>
                <a:latin typeface="Segoe UI Light"/>
                <a:cs typeface="Segoe UI" pitchFamily="34" charset="0"/>
              </a:rPr>
              <a:t>ultiple databases</a:t>
            </a: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This fulfils scenarios when you need to define logic specific to your use case and when you need to encapsulate that solution for reuse. UDFs provide custom, generalizable code that you can apply to ETL workloads when Spark's built-in functions won't suffice.</a:t>
            </a: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A standard (or shuffle) join moves all the data on the cluster for each table to a given node on the cluster. </a:t>
            </a:r>
            <a:r>
              <a:rPr lang="en-GB" kern="0" dirty="0">
                <a:solidFill>
                  <a:srgbClr val="505050"/>
                </a:solidFill>
                <a:latin typeface="Segoe UI"/>
                <a:cs typeface="Segoe UI Light" panose="020B0502040204020203" pitchFamily="34" charset="0"/>
              </a:rPr>
              <a:t>This is an expensive operation. </a:t>
            </a:r>
            <a:r>
              <a:rPr lang="en-US" kern="0" dirty="0">
                <a:solidFill>
                  <a:srgbClr val="505050"/>
                </a:solidFill>
                <a:latin typeface="Segoe UI"/>
                <a:cs typeface="Segoe UI Light" panose="020B0502040204020203" pitchFamily="34" charset="0"/>
              </a:rPr>
              <a:t>Broadcast joins remedy this situation when one DataFrame is sufficiently small enough to duplicate on each node of the cluster, avoiding the cost of shuffling a bigger DataFrame.</a:t>
            </a:r>
            <a:endParaRPr kumimoji="0" lang="en-IN" sz="1765" b="0" i="0" u="none" strike="noStrike" kern="0" cap="none" spc="0" normalizeH="0" baseline="0" noProof="0" dirty="0">
              <a:ln>
                <a:noFill/>
              </a:ln>
              <a:solidFill>
                <a:srgbClr val="505050"/>
              </a:solidFill>
              <a:effectLst/>
              <a:uLnTx/>
              <a:uFillTx/>
              <a:latin typeface="Segoe UI"/>
              <a:ea typeface="Segoe UI" pitchFamily="34" charset="0"/>
              <a:cs typeface="Segoe UI Light" panose="020B0502040204020203" pitchFamily="34" charset="0"/>
            </a:endParaRPr>
          </a:p>
        </p:txBody>
      </p:sp>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Loading transformed data to multiple target databases can be a time-consuming activity. Partitions and slots are options to get optimum performance from database connections. A partition refers to the distribution of data while a slot refers to the distribution of computation.</a:t>
            </a:r>
            <a:endParaRPr kumimoji="0" lang="en-IN" sz="1765" b="0" i="0" u="none" strike="noStrike" kern="0" cap="none" spc="0" normalizeH="0" baseline="0" noProof="0" dirty="0">
              <a:ln>
                <a:noFill/>
              </a:ln>
              <a:solidFill>
                <a:srgbClr val="505050"/>
              </a:solidFill>
              <a:effectLst/>
              <a:uLnTx/>
              <a:uFillTx/>
              <a:latin typeface="Segoe UI"/>
              <a:ea typeface="Segoe UI" pitchFamily="34" charset="0"/>
              <a:cs typeface="Segoe UI Light" panose="020B0502040204020203" pitchFamily="34" charset="0"/>
            </a:endParaRPr>
          </a:p>
        </p:txBody>
      </p:sp>
    </p:spTree>
    <p:extLst>
      <p:ext uri="{BB962C8B-B14F-4D97-AF65-F5344CB8AC3E}">
        <p14:creationId xmlns:p14="http://schemas.microsoft.com/office/powerpoint/2010/main" val="99742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3360920"/>
          </a:xfrm>
        </p:spPr>
        <p:txBody>
          <a:bodyPr/>
          <a:lstStyle/>
          <a:p>
            <a:r>
              <a:rPr lang="en-US" dirty="0"/>
              <a:t>Q01 – By default, how are corrupt records dealt with using spark.read.json()</a:t>
            </a:r>
          </a:p>
          <a:p>
            <a:r>
              <a:rPr lang="en-GB" b="1" dirty="0"/>
              <a:t>A01 – </a:t>
            </a:r>
            <a:r>
              <a:rPr lang="en-US" b="1" dirty="0"/>
              <a:t>They appear in a column called "_corrupt_record"</a:t>
            </a:r>
          </a:p>
          <a:p>
            <a:pPr marL="0" lvl="0" indent="0">
              <a:buNone/>
            </a:pPr>
            <a:endParaRPr lang="en-GB" dirty="0"/>
          </a:p>
          <a:p>
            <a:r>
              <a:rPr lang="en-US" dirty="0"/>
              <a:t>Q02 - What is the recommended storage format to use with Spark?</a:t>
            </a:r>
          </a:p>
          <a:p>
            <a:pPr lvl="0"/>
            <a:r>
              <a:rPr lang="en-GB" b="1" dirty="0"/>
              <a:t>A02 – Apache Parquet</a:t>
            </a:r>
            <a:br>
              <a:rPr lang="en-GB" dirty="0"/>
            </a:br>
            <a:endParaRPr lang="en-GB" dirty="0"/>
          </a:p>
        </p:txBody>
      </p:sp>
    </p:spTree>
    <p:extLst>
      <p:ext uri="{BB962C8B-B14F-4D97-AF65-F5344CB8AC3E}">
        <p14:creationId xmlns:p14="http://schemas.microsoft.com/office/powerpoint/2010/main" val="19762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492443"/>
          </a:xfrm>
        </p:spPr>
        <p:txBody>
          <a:bodyPr/>
          <a:lstStyle/>
          <a:p>
            <a:r>
              <a:rPr lang="en-US" sz="3200" dirty="0"/>
              <a:t>Lab: </a:t>
            </a:r>
            <a:r>
              <a:rPr lang="en-US" sz="3200" b="1" dirty="0"/>
              <a:t>Enabling Team Based Data Science with Azure Databricks</a:t>
            </a:r>
            <a:endParaRPr lang="en-US" sz="3200" dirty="0"/>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overview</a:t>
            </a:r>
          </a:p>
        </p:txBody>
      </p:sp>
      <p:sp>
        <p:nvSpPr>
          <p:cNvPr id="6" name="Text Placeholder 5"/>
          <p:cNvSpPr>
            <a:spLocks noGrp="1"/>
          </p:cNvSpPr>
          <p:nvPr>
            <p:ph type="body" sz="quarter" idx="10"/>
          </p:nvPr>
        </p:nvSpPr>
        <p:spPr>
          <a:xfrm>
            <a:off x="471466" y="1108734"/>
            <a:ext cx="11018520" cy="2099036"/>
          </a:xfrm>
        </p:spPr>
        <p:txBody>
          <a:bodyPr/>
          <a:lstStyle/>
          <a:p>
            <a:pPr marL="0" indent="0">
              <a:buNone/>
            </a:pPr>
            <a:r>
              <a:rPr lang="en-US" sz="2200" dirty="0"/>
              <a:t>In this lab, </a:t>
            </a:r>
            <a:r>
              <a:rPr lang="en-GB" sz="2200" dirty="0"/>
              <a:t>By the end of this lab the student will be able to explain why Azure Databricks can be used to help in Data Science projects. The students will provision and Azure Databricks instance and will then create a workspace that will be used to perform a simple data preparation task from a Data Lake Store Gen II store. Finally, the student will perform a walk-through of performing transformations using Azure Databricks. </a:t>
            </a:r>
          </a:p>
          <a:p>
            <a:pPr marL="0" indent="0">
              <a:buNone/>
            </a:pPr>
            <a:endParaRPr lang="en-US" sz="2200" dirty="0"/>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Lab objectives</a:t>
            </a:r>
          </a:p>
        </p:txBody>
      </p:sp>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After completing this lab, you will be able to:</a:t>
            </a:r>
            <a:b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685800" lvl="1" indent="-457200">
              <a:buFont typeface="+mj-lt"/>
              <a:buAutoNum type="arabicPeriod"/>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Explain Azure Databricks</a:t>
            </a:r>
            <a:endParaRPr lang="en-GB"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685800" lvl="1" indent="-457200">
              <a:buFont typeface="+mj-lt"/>
              <a:buAutoNum type="arabicPeriod"/>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Work with Azure Databricks</a:t>
            </a:r>
            <a:endParaRPr lang="en-GB"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685800" lvl="1" indent="-457200">
              <a:buFont typeface="+mj-lt"/>
              <a:buAutoNum type="arabicPeriod"/>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Read data with Azure Databricks</a:t>
            </a:r>
            <a:endParaRPr lang="en-GB"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685800" lvl="1" indent="-457200">
              <a:buFont typeface="+mj-lt"/>
              <a:buAutoNum type="arabicPeriod"/>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Perform transformations with Azure Databricks</a:t>
            </a:r>
            <a:endParaRPr lang="en-GB"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4456605"/>
          </a:xfrm>
        </p:spPr>
        <p:txBody>
          <a:bodyPr/>
          <a:lstStyle/>
          <a:p>
            <a:pPr marL="0" indent="0">
              <a:buNone/>
            </a:pPr>
            <a:r>
              <a:rPr lang="en-US" sz="1700" dirty="0"/>
              <a:t>In response to the Information Services (IS) department, you will start the process of building a predictive analytics platform by listing out the benefits of using the technology. The department will be joined by data scientists and they want to ensure that there is a predictive analytics environment available to the new team members.</a:t>
            </a:r>
            <a:endParaRPr lang="en-GB" sz="1700" dirty="0"/>
          </a:p>
          <a:p>
            <a:pPr marL="0" indent="0">
              <a:buNone/>
            </a:pPr>
            <a:r>
              <a:rPr lang="en-US" sz="1700" dirty="0"/>
              <a:t> </a:t>
            </a:r>
            <a:endParaRPr lang="en-GB" sz="1700" dirty="0"/>
          </a:p>
          <a:p>
            <a:pPr marL="0" indent="0">
              <a:buNone/>
            </a:pPr>
            <a:r>
              <a:rPr lang="en-US" sz="1700" dirty="0"/>
              <a:t>You will stand up and provision an Azure Databricks environment, and then test that this environment works by performing a simple data preparation routine on the service by ingesting data from a pre-existing Data Lake Storage Gen II account. As a data engineer, it has been indicated to you that you may be required to help the data scientists perform data preparation exercises. To that end you have been recommended to walk-through a notebook that can help you perform basic transformations.</a:t>
            </a:r>
            <a:endParaRPr lang="en-GB" sz="1700" dirty="0"/>
          </a:p>
          <a:p>
            <a:pPr marL="0" indent="0">
              <a:buNone/>
            </a:pPr>
            <a:r>
              <a:rPr lang="en-US" sz="1700" dirty="0"/>
              <a:t> </a:t>
            </a:r>
            <a:endParaRPr lang="en-GB" sz="1700" dirty="0"/>
          </a:p>
          <a:p>
            <a:pPr marL="0" indent="0">
              <a:buNone/>
            </a:pPr>
            <a:r>
              <a:rPr lang="en-US" sz="1700" dirty="0"/>
              <a:t>At the end of this lad, you will have:</a:t>
            </a:r>
            <a:endParaRPr lang="en-GB" sz="1700" dirty="0"/>
          </a:p>
          <a:p>
            <a:pPr marL="228600" lvl="1" indent="0">
              <a:buNone/>
            </a:pPr>
            <a:br>
              <a:rPr lang="en-US" sz="900" dirty="0"/>
            </a:br>
            <a:r>
              <a:rPr lang="en-US" sz="1700" dirty="0">
                <a:latin typeface="Segoe UI Semilight" panose="020B0402040204020203" pitchFamily="34" charset="0"/>
                <a:cs typeface="Segoe UI Semilight" panose="020B0402040204020203" pitchFamily="34" charset="0"/>
              </a:rPr>
              <a:t>1. Explain Azure Databricks</a:t>
            </a:r>
            <a:endParaRPr lang="en-GB" sz="1700" dirty="0">
              <a:latin typeface="Segoe UI Semilight" panose="020B0402040204020203" pitchFamily="34" charset="0"/>
              <a:cs typeface="Segoe UI Semilight" panose="020B0402040204020203" pitchFamily="34" charset="0"/>
            </a:endParaRPr>
          </a:p>
          <a:p>
            <a:pPr marL="228600" lvl="1" indent="0">
              <a:buNone/>
            </a:pPr>
            <a:r>
              <a:rPr lang="en-US" sz="1700" dirty="0">
                <a:latin typeface="Segoe UI Semilight" panose="020B0402040204020203" pitchFamily="34" charset="0"/>
                <a:cs typeface="Segoe UI Semilight" panose="020B0402040204020203" pitchFamily="34" charset="0"/>
              </a:rPr>
              <a:t>2. Work with Azure Databricks</a:t>
            </a:r>
            <a:endParaRPr lang="en-GB" sz="1700" dirty="0">
              <a:latin typeface="Segoe UI Semilight" panose="020B0402040204020203" pitchFamily="34" charset="0"/>
              <a:cs typeface="Segoe UI Semilight" panose="020B0402040204020203" pitchFamily="34" charset="0"/>
            </a:endParaRPr>
          </a:p>
          <a:p>
            <a:pPr marL="228600" lvl="1" indent="0">
              <a:buNone/>
            </a:pPr>
            <a:r>
              <a:rPr lang="en-US" sz="1700" dirty="0">
                <a:latin typeface="Segoe UI Semilight" panose="020B0402040204020203" pitchFamily="34" charset="0"/>
                <a:cs typeface="Segoe UI Semilight" panose="020B0402040204020203" pitchFamily="34" charset="0"/>
              </a:rPr>
              <a:t>3. Read data with Azure Databricks</a:t>
            </a:r>
            <a:endParaRPr lang="en-GB" sz="1700" dirty="0">
              <a:latin typeface="Segoe UI Semilight" panose="020B0402040204020203" pitchFamily="34" charset="0"/>
              <a:cs typeface="Segoe UI Semilight" panose="020B0402040204020203" pitchFamily="34" charset="0"/>
            </a:endParaRPr>
          </a:p>
          <a:p>
            <a:pPr marL="228600" lvl="1" indent="0">
              <a:buNone/>
            </a:pPr>
            <a:r>
              <a:rPr lang="en-US" sz="1700" dirty="0">
                <a:latin typeface="Segoe UI Semilight" panose="020B0402040204020203" pitchFamily="34" charset="0"/>
                <a:cs typeface="Segoe UI Semilight" panose="020B0402040204020203" pitchFamily="34" charset="0"/>
              </a:rPr>
              <a:t>4. Perform transformations with Azure Databricks</a:t>
            </a:r>
            <a:endParaRPr lang="en-GB" sz="17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US" dirty="0"/>
              <a:t>L01 – </a:t>
            </a:r>
            <a:r>
              <a:rPr lang="en-GB" dirty="0"/>
              <a:t>Describe Azure Databricks</a:t>
            </a:r>
          </a:p>
          <a:p>
            <a:r>
              <a:rPr lang="en-US" dirty="0"/>
              <a:t>L02 - Provision Azure Databricks and Workspaces</a:t>
            </a:r>
          </a:p>
          <a:p>
            <a:r>
              <a:rPr lang="en-US" dirty="0"/>
              <a:t>L03 - Read Data using Azure Databricks</a:t>
            </a:r>
          </a:p>
          <a:p>
            <a:r>
              <a:rPr lang="en-US" dirty="0"/>
              <a:t>L04 - Perform transformations with Azure Databricks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4567404"/>
          </a:xfrm>
        </p:spPr>
        <p:txBody>
          <a:bodyPr/>
          <a:lstStyle/>
          <a:p>
            <a:pPr lvl="0"/>
            <a:r>
              <a:rPr lang="en-US" dirty="0"/>
              <a:t>Exercise 1 – </a:t>
            </a:r>
            <a:r>
              <a:rPr lang="en-GB" dirty="0"/>
              <a:t>Why did you select the option to store the image files? </a:t>
            </a:r>
            <a:br>
              <a:rPr lang="en-GB" dirty="0"/>
            </a:br>
            <a:endParaRPr lang="en-GB" dirty="0"/>
          </a:p>
          <a:p>
            <a:pPr lvl="0"/>
            <a:r>
              <a:rPr lang="en-US" dirty="0"/>
              <a:t>Exercise 2 – Apart from the Azure Portal, are there other methods to automate the deployment of storage accounts?</a:t>
            </a:r>
            <a:br>
              <a:rPr lang="en-US" dirty="0"/>
            </a:br>
            <a:endParaRPr lang="en-US" dirty="0"/>
          </a:p>
          <a:p>
            <a:pPr lvl="0"/>
            <a:r>
              <a:rPr lang="en-US" dirty="0"/>
              <a:t>Exercise 3 – How is the storage structure of Data Lake Storage Gen II different to Storage Accounts? </a:t>
            </a:r>
            <a:br>
              <a:rPr lang="en-US" dirty="0"/>
            </a:br>
            <a:endParaRPr lang="en-US" dirty="0"/>
          </a:p>
          <a:p>
            <a:pPr lvl="0"/>
            <a:r>
              <a:rPr lang="en-US" dirty="0"/>
              <a:t>Exercise 4 – Where in the Azure Portal would you find Microsoft Azure Storage Explorer?</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consider watching </a:t>
            </a:r>
            <a:r>
              <a:rPr lang="en-US" dirty="0">
                <a:hlinkClick r:id="rId4"/>
              </a:rPr>
              <a:t>this video with Yatharth Gupta that provides a deep dive into Azure Databricks deployment, networking and security</a:t>
            </a:r>
            <a:r>
              <a:rPr lang="en-US" dirty="0"/>
              <a:t>.</a:t>
            </a: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r>
              <a:rPr lang="en-US" dirty="0"/>
              <a:t>- Azure Databricks</a:t>
            </a:r>
          </a:p>
          <a:p>
            <a:r>
              <a:rPr lang="en-US" dirty="0"/>
              <a:t>- How to provision Azure Databricks and Workspaces</a:t>
            </a:r>
          </a:p>
          <a:p>
            <a:r>
              <a:rPr lang="en-US" dirty="0"/>
              <a:t>- How to read Data using Azure Databricks</a:t>
            </a:r>
          </a:p>
          <a:p>
            <a:r>
              <a:rPr lang="en-US" dirty="0"/>
              <a:t>- How to perform transformations with Azure Databricks</a:t>
            </a: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085320"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r>
              <a:rPr lang="en-GB" sz="4000" dirty="0">
                <a:solidFill>
                  <a:schemeClr val="accent1"/>
                </a:solidFill>
                <a:latin typeface="Segoe UI Semibold"/>
              </a:rPr>
              <a:t>Describe Azure Databricks</a:t>
            </a: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982081"/>
          </a:xfrm>
        </p:spPr>
        <p:txBody>
          <a:bodyPr/>
          <a:lstStyle/>
          <a:p>
            <a:r>
              <a:rPr lang="en-GB" dirty="0"/>
              <a:t>What is Azure Databricks</a:t>
            </a:r>
          </a:p>
          <a:p>
            <a:r>
              <a:rPr lang="en-US" dirty="0"/>
              <a:t>What are Spark based analytics platform</a:t>
            </a:r>
          </a:p>
          <a:p>
            <a:r>
              <a:rPr lang="en-US" dirty="0"/>
              <a:t>How Azure Databricks integrates with Enterprise Security</a:t>
            </a:r>
          </a:p>
          <a:p>
            <a:r>
              <a:rPr lang="en-US" dirty="0"/>
              <a:t>How Azure Databricks integrates with other Cloud Services</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l="-56" t="2850"/>
          <a:stretch/>
        </p:blipFill>
        <p:spPr>
          <a:xfrm>
            <a:off x="0" y="0"/>
            <a:ext cx="12197150" cy="6857514"/>
          </a:xfrm>
          <a:prstGeom prst="rect">
            <a:avLst/>
          </a:prstGeom>
        </p:spPr>
      </p:pic>
      <p:sp>
        <p:nvSpPr>
          <p:cNvPr id="6" name="Rectangle 5"/>
          <p:cNvSpPr/>
          <p:nvPr/>
        </p:nvSpPr>
        <p:spPr>
          <a:xfrm>
            <a:off x="0" y="0"/>
            <a:ext cx="12211050" cy="6858002"/>
          </a:xfrm>
          <a:prstGeom prst="rect">
            <a:avLst/>
          </a:prstGeom>
          <a:gradFill>
            <a:gsLst>
              <a:gs pos="0">
                <a:schemeClr val="tx2">
                  <a:lumMod val="75000"/>
                </a:schemeClr>
              </a:gs>
              <a:gs pos="81000">
                <a:schemeClr val="tx2">
                  <a:lumMod val="100000"/>
                  <a:alpha val="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p:txBody>
          <a:bodyPr/>
          <a:lstStyle/>
          <a:p>
            <a:r>
              <a:rPr lang="en-US" sz="4000" dirty="0">
                <a:solidFill>
                  <a:schemeClr val="bg1"/>
                </a:solidFill>
              </a:rPr>
              <a:t>What is Azure Databricks</a:t>
            </a:r>
          </a:p>
        </p:txBody>
      </p:sp>
      <p:sp>
        <p:nvSpPr>
          <p:cNvPr id="21" name="TextBox 20"/>
          <p:cNvSpPr txBox="1">
            <a:spLocks noChangeAspect="1"/>
          </p:cNvSpPr>
          <p:nvPr/>
        </p:nvSpPr>
        <p:spPr>
          <a:xfrm>
            <a:off x="9031829"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algn="ctr" defTabSz="896214">
              <a:defRPr/>
            </a:pPr>
            <a:r>
              <a:rPr lang="en-US" sz="2000" kern="0" dirty="0">
                <a:solidFill>
                  <a:prstClr val="white"/>
                </a:solidFill>
                <a:latin typeface="Segoe UI Semibold" panose="020B0702040204020203" pitchFamily="34" charset="0"/>
                <a:cs typeface="Segoe UI Semibold" panose="020B0702040204020203" pitchFamily="34" charset="0"/>
              </a:rPr>
              <a:t>Integration </a:t>
            </a:r>
          </a:p>
          <a:p>
            <a:pPr algn="ctr" defTabSz="896214">
              <a:defRPr/>
            </a:pPr>
            <a:r>
              <a:rPr lang="en-US" sz="2000" kern="0" dirty="0">
                <a:solidFill>
                  <a:prstClr val="white"/>
                </a:solidFill>
                <a:latin typeface="Segoe UI Semibold" panose="020B0702040204020203" pitchFamily="34" charset="0"/>
                <a:cs typeface="Segoe UI Semibold" panose="020B0702040204020203" pitchFamily="34" charset="0"/>
              </a:rPr>
              <a:t>with other </a:t>
            </a:r>
          </a:p>
          <a:p>
            <a:pPr algn="ctr" defTabSz="896214">
              <a:defRPr/>
            </a:pPr>
            <a:r>
              <a:rPr lang="en-US" sz="2000" kern="0" dirty="0">
                <a:solidFill>
                  <a:prstClr val="white"/>
                </a:solidFill>
                <a:latin typeface="Segoe UI Semibold" panose="020B0702040204020203" pitchFamily="34" charset="0"/>
                <a:cs typeface="Segoe UI Semibold" panose="020B0702040204020203" pitchFamily="34" charset="0"/>
              </a:rPr>
              <a:t>Cloud Services</a:t>
            </a: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3" name="TextBox 12"/>
          <p:cNvSpPr txBox="1">
            <a:spLocks noChangeAspect="1"/>
          </p:cNvSpPr>
          <p:nvPr/>
        </p:nvSpPr>
        <p:spPr>
          <a:xfrm>
            <a:off x="5099254"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algn="ctr"/>
            <a:r>
              <a:rPr lang="en-GB" sz="2000" kern="0" dirty="0">
                <a:solidFill>
                  <a:prstClr val="white"/>
                </a:solidFill>
                <a:latin typeface="Segoe UI Semibold" panose="020B0702040204020203" pitchFamily="34" charset="0"/>
                <a:cs typeface="Segoe UI Semibold" panose="020B0702040204020203" pitchFamily="34" charset="0"/>
              </a:rPr>
              <a:t>Enterprise </a:t>
            </a:r>
          </a:p>
          <a:p>
            <a:pPr algn="ctr"/>
            <a:r>
              <a:rPr lang="en-GB" sz="2000" kern="0" dirty="0">
                <a:solidFill>
                  <a:prstClr val="white"/>
                </a:solidFill>
                <a:latin typeface="Segoe UI Semibold" panose="020B0702040204020203" pitchFamily="34" charset="0"/>
                <a:cs typeface="Segoe UI Semibold" panose="020B0702040204020203" pitchFamily="34" charset="0"/>
              </a:rPr>
              <a:t>Security</a:t>
            </a:r>
          </a:p>
          <a:p>
            <a:pPr algn="ctr"/>
            <a:endParaRPr lang="en-GB" sz="2000" kern="0" dirty="0">
              <a:solidFill>
                <a:prstClr val="white"/>
              </a:solidFill>
              <a:latin typeface="Segoe UI Semibold" panose="020B0702040204020203" pitchFamily="34" charset="0"/>
              <a:cs typeface="Segoe UI Semibold" panose="020B0702040204020203" pitchFamily="34" charset="0"/>
            </a:endParaRPr>
          </a:p>
        </p:txBody>
      </p:sp>
      <p:sp>
        <p:nvSpPr>
          <p:cNvPr id="8" name="TextBox 7"/>
          <p:cNvSpPr txBox="1">
            <a:spLocks noChangeAspect="1"/>
          </p:cNvSpPr>
          <p:nvPr/>
        </p:nvSpPr>
        <p:spPr>
          <a:xfrm>
            <a:off x="1166679" y="1946325"/>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Apache </a:t>
            </a: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Spark-based </a:t>
            </a: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analytics </a:t>
            </a: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platform</a:t>
            </a: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7" name="Straight Connector 6"/>
          <p:cNvCxnSpPr>
            <a:cxnSpLocks/>
            <a:stCxn id="8" idx="4"/>
            <a:endCxn id="41" idx="0"/>
          </p:cNvCxnSpPr>
          <p:nvPr/>
        </p:nvCxnSpPr>
        <p:spPr>
          <a:xfrm>
            <a:off x="2172519" y="3958005"/>
            <a:ext cx="1" cy="398458"/>
          </a:xfrm>
          <a:prstGeom prst="line">
            <a:avLst/>
          </a:prstGeom>
          <a:ln w="698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flipH="1">
            <a:off x="6100548" y="3972519"/>
            <a:ext cx="9093" cy="398458"/>
          </a:xfrm>
          <a:prstGeom prst="line">
            <a:avLst/>
          </a:prstGeom>
          <a:ln w="698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cxnSpLocks/>
            <a:stCxn id="21" idx="4"/>
          </p:cNvCxnSpPr>
          <p:nvPr/>
        </p:nvCxnSpPr>
        <p:spPr>
          <a:xfrm>
            <a:off x="10037669" y="3972519"/>
            <a:ext cx="1" cy="416601"/>
          </a:xfrm>
          <a:prstGeom prst="line">
            <a:avLst/>
          </a:prstGeom>
          <a:ln w="698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331764" y="4370977"/>
            <a:ext cx="3546661" cy="2011680"/>
          </a:xfrm>
          <a:prstGeom prst="rect">
            <a:avLst/>
          </a:prstGeom>
          <a:solidFill>
            <a:schemeClr val="accent5">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Segoe UI"/>
                <a:ea typeface="Segoe UI" pitchFamily="34" charset="0"/>
                <a:cs typeface="Segoe UI Light" panose="020B0502040204020203" pitchFamily="34" charset="0"/>
              </a:rPr>
              <a:t>Utilizes the security capabilities of Azure.</a:t>
            </a:r>
          </a:p>
        </p:txBody>
      </p:sp>
      <p:sp>
        <p:nvSpPr>
          <p:cNvPr id="33" name="Rectangle 32"/>
          <p:cNvSpPr/>
          <p:nvPr/>
        </p:nvSpPr>
        <p:spPr>
          <a:xfrm>
            <a:off x="8264339" y="4389120"/>
            <a:ext cx="3546661" cy="2011680"/>
          </a:xfrm>
          <a:prstGeom prst="rect">
            <a:avLst/>
          </a:prstGeom>
          <a:solidFill>
            <a:schemeClr val="accent5">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Segoe UI"/>
                <a:ea typeface="Segoe UI" pitchFamily="34" charset="0"/>
                <a:cs typeface="Segoe UI Light" panose="020B0502040204020203" pitchFamily="34" charset="0"/>
              </a:rPr>
              <a:t>Can integrate with a variety of Azure data platform services and Power BI</a:t>
            </a:r>
          </a:p>
        </p:txBody>
      </p:sp>
      <p:sp>
        <p:nvSpPr>
          <p:cNvPr id="41" name="Rectangle 40"/>
          <p:cNvSpPr/>
          <p:nvPr/>
        </p:nvSpPr>
        <p:spPr>
          <a:xfrm>
            <a:off x="399189" y="4356463"/>
            <a:ext cx="3546661" cy="2011680"/>
          </a:xfrm>
          <a:prstGeom prst="rect">
            <a:avLst/>
          </a:prstGeom>
          <a:solidFill>
            <a:schemeClr val="accent5">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588"/>
              </a:spcBef>
              <a:spcAft>
                <a:spcPct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Segoe UI"/>
                <a:ea typeface="Segoe UI" pitchFamily="34" charset="0"/>
                <a:cs typeface="Segoe UI Light" panose="020B0502040204020203" pitchFamily="34" charset="0"/>
              </a:rPr>
              <a:t>Simplifies the provisioning and collaboration of Apache Spark-based analytical solutions</a:t>
            </a:r>
          </a:p>
        </p:txBody>
      </p:sp>
    </p:spTree>
    <p:extLst>
      <p:ext uri="{BB962C8B-B14F-4D97-AF65-F5344CB8AC3E}">
        <p14:creationId xmlns:p14="http://schemas.microsoft.com/office/powerpoint/2010/main" val="354742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is Apache Spark</a:t>
            </a:r>
          </a:p>
        </p:txBody>
      </p:sp>
      <p:sp>
        <p:nvSpPr>
          <p:cNvPr id="29" name="Rectangle 28"/>
          <p:cNvSpPr/>
          <p:nvPr/>
        </p:nvSpPr>
        <p:spPr bwMode="auto">
          <a:xfrm>
            <a:off x="7436248" y="1401130"/>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ZA" sz="2000" b="1" i="0" u="none" strike="noStrike" kern="1200" cap="none" spc="0" normalizeH="0" baseline="0" noProof="0" dirty="0">
                <a:ln>
                  <a:noFill/>
                </a:ln>
                <a:solidFill>
                  <a:prstClr val="white"/>
                </a:solidFill>
                <a:effectLst/>
                <a:uLnTx/>
                <a:uFillTx/>
                <a:latin typeface="Segoe UI"/>
                <a:ea typeface="+mn-ea"/>
                <a:cs typeface="+mn-cs"/>
              </a:rPr>
              <a:t>Why use </a:t>
            </a:r>
            <a:r>
              <a:rPr kumimoji="0" lang="en-GB" sz="2000" b="1" i="0" u="none" strike="noStrike" kern="1200" cap="none" spc="0" normalizeH="0" baseline="0" noProof="0" dirty="0">
                <a:ln>
                  <a:noFill/>
                </a:ln>
                <a:solidFill>
                  <a:prstClr val="white"/>
                </a:solidFill>
                <a:effectLst/>
                <a:uLnTx/>
                <a:uFillTx/>
                <a:latin typeface="Segoe UI"/>
                <a:ea typeface="+mn-ea"/>
                <a:cs typeface="+mn-cs"/>
              </a:rPr>
              <a:t>Azure Databricks</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defTabSz="932472" fontAlgn="base">
              <a:spcBef>
                <a:spcPct val="0"/>
              </a:spcBef>
              <a:spcAft>
                <a:spcPct val="0"/>
              </a:spcAft>
              <a:defRPr/>
            </a:pPr>
            <a:r>
              <a:rPr lang="en-US" sz="1800" kern="0" dirty="0">
                <a:solidFill>
                  <a:prstClr val="white"/>
                </a:solidFill>
                <a:latin typeface="Segoe UI"/>
                <a:cs typeface="Segoe UI Light" panose="020B0502040204020203" pitchFamily="34" charset="0"/>
              </a:rPr>
              <a:t>Azure Databricks is a wrapper around Apache Spark that simplifies the provisioning and configuration of a Spark cluster in a GUI interface</a:t>
            </a:r>
          </a:p>
          <a:p>
            <a:pPr defTabSz="932472" fontAlgn="base">
              <a:spcBef>
                <a:spcPct val="0"/>
              </a:spcBef>
              <a:spcAft>
                <a:spcPct val="0"/>
              </a:spcAft>
              <a:defRPr/>
            </a:pPr>
            <a:r>
              <a:rPr lang="en-US" sz="1800" kern="0" dirty="0">
                <a:solidFill>
                  <a:prstClr val="white"/>
                </a:solidFill>
                <a:latin typeface="Segoe UI"/>
                <a:cs typeface="Segoe UI Light" panose="020B0502040204020203" pitchFamily="34" charset="0"/>
              </a:rPr>
              <a:t>.</a:t>
            </a:r>
          </a:p>
          <a:p>
            <a:pPr defTabSz="932472" fontAlgn="base">
              <a:spcBef>
                <a:spcPct val="0"/>
              </a:spcBef>
              <a:spcAft>
                <a:spcPct val="0"/>
              </a:spcAft>
              <a:defRPr/>
            </a:pPr>
            <a:endParaRPr lang="en-US" sz="1800" kern="0" dirty="0">
              <a:solidFill>
                <a:prstClr val="white"/>
              </a:solidFill>
              <a:latin typeface="Segoe UI"/>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33" name="Rectangle 32"/>
          <p:cNvSpPr/>
          <p:nvPr/>
        </p:nvSpPr>
        <p:spPr bwMode="auto">
          <a:xfrm>
            <a:off x="7417929" y="3860265"/>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ts val="600"/>
              </a:spcAft>
              <a:defRPr/>
            </a:pPr>
            <a:r>
              <a:rPr lang="en-GB" sz="2000" b="1" dirty="0">
                <a:solidFill>
                  <a:prstClr val="white"/>
                </a:solidFill>
              </a:rPr>
              <a:t>Azure Databricks components.</a:t>
            </a:r>
            <a:endParaRPr lang="en-US" sz="2000" b="1" kern="0" dirty="0">
              <a:solidFill>
                <a:prstClr val="white"/>
              </a:solidFill>
              <a:cs typeface="Segoe UI Light" panose="020B0502040204020203" pitchFamily="34" charset="0"/>
            </a:endParaRPr>
          </a:p>
          <a:p>
            <a:pPr marL="285750" indent="-285750" defTabSz="932472" fontAlgn="base">
              <a:spcBef>
                <a:spcPct val="0"/>
              </a:spcBef>
              <a:spcAft>
                <a:spcPts val="600"/>
              </a:spcAft>
              <a:buFont typeface="Arial" panose="020B0604020202020204" pitchFamily="34" charset="0"/>
              <a:buChar char="•"/>
              <a:defRPr/>
            </a:pPr>
            <a:r>
              <a:rPr lang="en-GB" sz="1700" kern="0" dirty="0">
                <a:solidFill>
                  <a:prstClr val="white"/>
                </a:solidFill>
                <a:latin typeface="Segoe UI"/>
                <a:cs typeface="Segoe UI Light" panose="020B0502040204020203" pitchFamily="34" charset="0"/>
              </a:rPr>
              <a:t>Spark SQL and DataFrames</a:t>
            </a:r>
            <a:endParaRPr lang="en-US" sz="1700" kern="0" dirty="0">
              <a:solidFill>
                <a:prstClr val="white"/>
              </a:solidFill>
              <a:latin typeface="Segoe UI"/>
              <a:cs typeface="Segoe UI Light" panose="020B0502040204020203" pitchFamily="34" charset="0"/>
            </a:endParaRPr>
          </a:p>
          <a:p>
            <a:pPr marL="285750" indent="-285750" defTabSz="932472" fontAlgn="base">
              <a:spcBef>
                <a:spcPct val="0"/>
              </a:spcBef>
              <a:spcAft>
                <a:spcPts val="600"/>
              </a:spcAft>
              <a:buFont typeface="Arial" panose="020B0604020202020204" pitchFamily="34" charset="0"/>
              <a:buChar char="•"/>
              <a:defRPr/>
            </a:pPr>
            <a:r>
              <a:rPr lang="en-GB" sz="1700" kern="0" dirty="0">
                <a:solidFill>
                  <a:prstClr val="white"/>
                </a:solidFill>
                <a:latin typeface="Segoe UI"/>
                <a:cs typeface="Segoe UI Light" panose="020B0502040204020203" pitchFamily="34" charset="0"/>
              </a:rPr>
              <a:t>Streaming</a:t>
            </a:r>
          </a:p>
          <a:p>
            <a:pPr marL="285750" indent="-285750" defTabSz="932472" fontAlgn="base">
              <a:spcBef>
                <a:spcPct val="0"/>
              </a:spcBef>
              <a:spcAft>
                <a:spcPts val="600"/>
              </a:spcAft>
              <a:buFont typeface="Arial" panose="020B0604020202020204" pitchFamily="34" charset="0"/>
              <a:buChar char="•"/>
              <a:defRPr/>
            </a:pPr>
            <a:r>
              <a:rPr lang="en-GB" sz="1700" kern="0" dirty="0">
                <a:solidFill>
                  <a:prstClr val="white"/>
                </a:solidFill>
                <a:latin typeface="Segoe UI"/>
                <a:cs typeface="Segoe UI Light" panose="020B0502040204020203" pitchFamily="34" charset="0"/>
              </a:rPr>
              <a:t>Mlib</a:t>
            </a:r>
          </a:p>
          <a:p>
            <a:pPr marL="285750" indent="-285750" defTabSz="932472" fontAlgn="base">
              <a:spcBef>
                <a:spcPct val="0"/>
              </a:spcBef>
              <a:spcAft>
                <a:spcPts val="600"/>
              </a:spcAft>
              <a:buFont typeface="Arial" panose="020B0604020202020204" pitchFamily="34" charset="0"/>
              <a:buChar char="•"/>
              <a:defRPr/>
            </a:pPr>
            <a:r>
              <a:rPr lang="en-GB" sz="1700" kern="0" dirty="0">
                <a:solidFill>
                  <a:prstClr val="white"/>
                </a:solidFill>
                <a:latin typeface="Segoe UI"/>
                <a:cs typeface="Segoe UI Light" panose="020B0502040204020203" pitchFamily="34" charset="0"/>
              </a:rPr>
              <a:t>GraphX</a:t>
            </a:r>
          </a:p>
          <a:p>
            <a:pPr marL="285750" indent="-285750" defTabSz="932472" fontAlgn="base">
              <a:spcBef>
                <a:spcPct val="0"/>
              </a:spcBef>
              <a:spcAft>
                <a:spcPts val="600"/>
              </a:spcAft>
              <a:buFont typeface="Arial" panose="020B0604020202020204" pitchFamily="34" charset="0"/>
              <a:buChar char="•"/>
              <a:defRPr/>
            </a:pPr>
            <a:r>
              <a:rPr lang="en-GB" sz="1700" kern="0" dirty="0">
                <a:solidFill>
                  <a:prstClr val="white"/>
                </a:solidFill>
                <a:latin typeface="Segoe UI"/>
                <a:cs typeface="Segoe UI Light" panose="020B0502040204020203" pitchFamily="34" charset="0"/>
              </a:rPr>
              <a:t>Spark Core API</a:t>
            </a:r>
          </a:p>
          <a:p>
            <a:pPr defTabSz="932472" fontAlgn="base">
              <a:spcBef>
                <a:spcPct val="0"/>
              </a:spcBef>
              <a:spcAft>
                <a:spcPts val="600"/>
              </a:spcAft>
              <a:defRPr/>
            </a:pPr>
            <a:endParaRPr lang="en-GB" sz="1800" kern="0" dirty="0">
              <a:solidFill>
                <a:prstClr val="white"/>
              </a:solidFill>
              <a:latin typeface="Segoe UI"/>
              <a:cs typeface="Segoe UI Light" panose="020B0502040204020203" pitchFamily="34" charset="0"/>
            </a:endParaRPr>
          </a:p>
        </p:txBody>
      </p:sp>
      <p:sp>
        <p:nvSpPr>
          <p:cNvPr id="34" name="Rectangle 33"/>
          <p:cNvSpPr/>
          <p:nvPr/>
        </p:nvSpPr>
        <p:spPr bwMode="auto">
          <a:xfrm>
            <a:off x="228600" y="1401130"/>
            <a:ext cx="6985000" cy="457914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US" dirty="0"/>
              <a:t>Apache Spark emerged to provide a parallel processing framework that supports in-memory processing to boost the performance of big-data analytical applications on massive volumes of data.</a:t>
            </a:r>
          </a:p>
        </p:txBody>
      </p:sp>
      <p:sp>
        <p:nvSpPr>
          <p:cNvPr id="35" name="Rectangle 34"/>
          <p:cNvSpPr/>
          <p:nvPr/>
        </p:nvSpPr>
        <p:spPr bwMode="auto">
          <a:xfrm>
            <a:off x="2724732" y="2468282"/>
            <a:ext cx="2197065" cy="339550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defRPr/>
            </a:pPr>
            <a:r>
              <a:rPr lang="en-GB" sz="2100" b="1" dirty="0">
                <a:solidFill>
                  <a:prstClr val="white"/>
                </a:solidFill>
              </a:rPr>
              <a:t>Streaming Analytics</a:t>
            </a:r>
            <a:endParaRPr lang="en-US" sz="2200" kern="0" dirty="0">
              <a:solidFill>
                <a:prstClr val="white"/>
              </a:solidFill>
              <a:latin typeface="Segoe UI Light" panose="020B0502040204020203" pitchFamily="34" charset="0"/>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Ingest data from technologies such as Kafka and Flume to ingest data in real-time.</a:t>
            </a:r>
          </a:p>
          <a:p>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355600" y="2468282"/>
            <a:ext cx="2270490" cy="339551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GB" sz="2100" b="1" dirty="0">
                <a:solidFill>
                  <a:prstClr val="white"/>
                </a:solidFill>
              </a:rPr>
              <a:t>Interactive Data Analysis</a:t>
            </a:r>
            <a:endParaRPr lang="en-US" sz="2200" kern="0" dirty="0">
              <a:solidFill>
                <a:prstClr val="white"/>
              </a:solidFill>
              <a:latin typeface="Segoe UI Light" panose="020B0502040204020203" pitchFamily="34" charset="0"/>
              <a:cs typeface="Segoe UI Light" panose="020B0502040204020203" pitchFamily="34" charset="0"/>
            </a:endParaRPr>
          </a:p>
          <a:p>
            <a:pPr defTabSz="932472" fontAlgn="base">
              <a:spcBef>
                <a:spcPct val="0"/>
              </a:spcBef>
              <a:spcAft>
                <a:spcPct val="0"/>
              </a:spcAft>
              <a:defRPr/>
            </a:pPr>
            <a:r>
              <a:rPr lang="en-US" sz="2200" kern="0" dirty="0">
                <a:solidFill>
                  <a:prstClr val="white"/>
                </a:solidFill>
                <a:latin typeface="Segoe UI Light" panose="020B0502040204020203" pitchFamily="34" charset="0"/>
                <a:cs typeface="Segoe UI Light" panose="020B0502040204020203" pitchFamily="34" charset="0"/>
              </a:rPr>
              <a:t>Used by business analysts or data engineers to analyze and prepare data.</a:t>
            </a:r>
          </a:p>
          <a:p>
            <a:pPr defTabSz="932472" fontAlgn="base">
              <a:spcBef>
                <a:spcPct val="0"/>
              </a:spcBef>
              <a:spcAft>
                <a:spcPct val="0"/>
              </a:spcAft>
              <a:defRPr/>
            </a:pPr>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p:cNvSpPr/>
          <p:nvPr/>
        </p:nvSpPr>
        <p:spPr bwMode="auto">
          <a:xfrm>
            <a:off x="5020439" y="2468280"/>
            <a:ext cx="2111579" cy="339550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GB" sz="2100" b="1" dirty="0">
                <a:solidFill>
                  <a:prstClr val="white"/>
                </a:solidFill>
              </a:rPr>
              <a:t>Machine Learning</a:t>
            </a:r>
            <a:endParaRPr lang="en-US" sz="2200" kern="0" dirty="0">
              <a:solidFill>
                <a:prstClr val="white"/>
              </a:solidFill>
              <a:latin typeface="Segoe UI Light" panose="020B0502040204020203" pitchFamily="34" charset="0"/>
              <a:cs typeface="Segoe UI Light" panose="020B0502040204020203" pitchFamily="34" charset="0"/>
            </a:endParaRPr>
          </a:p>
          <a:p>
            <a:pPr defTabSz="932472" fontAlgn="base">
              <a:spcBef>
                <a:spcPct val="0"/>
              </a:spcBef>
              <a:spcAft>
                <a:spcPct val="0"/>
              </a:spcAft>
              <a:defRPr/>
            </a:pPr>
            <a:r>
              <a:rPr lang="en-US" sz="2100" kern="0" dirty="0">
                <a:solidFill>
                  <a:prstClr val="white"/>
                </a:solidFill>
                <a:latin typeface="Segoe UI Light" panose="020B0502040204020203" pitchFamily="34" charset="0"/>
                <a:cs typeface="Segoe UI Light" panose="020B0502040204020203" pitchFamily="34" charset="0"/>
              </a:rPr>
              <a:t>Contains a number of libraries that enables a Data Scientist to perform Machine Learning.</a:t>
            </a:r>
          </a:p>
          <a:p>
            <a:pPr defTabSz="932472" fontAlgn="base">
              <a:spcBef>
                <a:spcPct val="0"/>
              </a:spcBef>
              <a:spcAft>
                <a:spcPct val="0"/>
              </a:spcAf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80518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636"/>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1455" r="9301"/>
          <a:stretch/>
        </p:blipFill>
        <p:spPr>
          <a:xfrm flipH="1">
            <a:off x="6096000" y="0"/>
            <a:ext cx="6094414" cy="6858000"/>
          </a:xfrm>
          <a:prstGeom prst="rect">
            <a:avLst/>
          </a:prstGeom>
        </p:spPr>
      </p:pic>
      <p:sp>
        <p:nvSpPr>
          <p:cNvPr id="21" name="Slide Number Placeholder 2"/>
          <p:cNvSpPr txBox="1">
            <a:spLocks/>
          </p:cNvSpPr>
          <p:nvPr/>
        </p:nvSpPr>
        <p:spPr>
          <a:xfrm>
            <a:off x="11353800" y="6519060"/>
            <a:ext cx="761999" cy="304801"/>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solidFill>
                <a:latin typeface="Segoe UI" pitchFamily="34" charset="0"/>
                <a:ea typeface="Segoe UI" pitchFamily="34" charset="0"/>
                <a:cs typeface="Segoe U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ea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endParaRPr>
          </a:p>
        </p:txBody>
      </p:sp>
      <p:grpSp>
        <p:nvGrpSpPr>
          <p:cNvPr id="8" name="Group 7"/>
          <p:cNvGrpSpPr/>
          <p:nvPr/>
        </p:nvGrpSpPr>
        <p:grpSpPr>
          <a:xfrm>
            <a:off x="362051" y="1617673"/>
            <a:ext cx="5354304" cy="4796202"/>
            <a:chOff x="6477465" y="1600200"/>
            <a:chExt cx="5354304" cy="4796202"/>
          </a:xfrm>
        </p:grpSpPr>
        <p:sp>
          <p:nvSpPr>
            <p:cNvPr id="24" name="Oval 23"/>
            <p:cNvSpPr>
              <a:spLocks noChangeAspect="1"/>
            </p:cNvSpPr>
            <p:nvPr/>
          </p:nvSpPr>
          <p:spPr>
            <a:xfrm>
              <a:off x="7237345" y="2559665"/>
              <a:ext cx="3794760" cy="379476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7" name="Group 6"/>
            <p:cNvGrpSpPr/>
            <p:nvPr/>
          </p:nvGrpSpPr>
          <p:grpSpPr>
            <a:xfrm>
              <a:off x="8119109" y="1600200"/>
              <a:ext cx="2011681" cy="2011680"/>
              <a:chOff x="8119109" y="1828800"/>
              <a:chExt cx="2011681" cy="2011680"/>
            </a:xfrm>
          </p:grpSpPr>
          <p:sp>
            <p:nvSpPr>
              <p:cNvPr id="17" name="Oval 16"/>
              <p:cNvSpPr>
                <a:spLocks noChangeAspect="1"/>
              </p:cNvSpPr>
              <p:nvPr/>
            </p:nvSpPr>
            <p:spPr>
              <a:xfrm>
                <a:off x="8119109" y="1828800"/>
                <a:ext cx="2011681" cy="2011680"/>
              </a:xfrm>
              <a:prstGeom prst="ellipse">
                <a:avLst/>
              </a:prstGeom>
              <a:solidFill>
                <a:srgbClr val="00163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Oval 65"/>
              <p:cNvSpPr/>
              <p:nvPr/>
            </p:nvSpPr>
            <p:spPr>
              <a:xfrm>
                <a:off x="8196177" y="1891690"/>
                <a:ext cx="1887177" cy="1887175"/>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 Active Directory</a:t>
                </a:r>
                <a:endPar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grpSp>
          <p:nvGrpSpPr>
            <p:cNvPr id="6" name="Group 5"/>
            <p:cNvGrpSpPr/>
            <p:nvPr/>
          </p:nvGrpSpPr>
          <p:grpSpPr>
            <a:xfrm>
              <a:off x="6477465" y="4384722"/>
              <a:ext cx="2011681" cy="2011680"/>
              <a:chOff x="6262347" y="4422087"/>
              <a:chExt cx="2011681" cy="2011680"/>
            </a:xfrm>
          </p:grpSpPr>
          <p:sp>
            <p:nvSpPr>
              <p:cNvPr id="16" name="Oval 15"/>
              <p:cNvSpPr>
                <a:spLocks noChangeAspect="1"/>
              </p:cNvSpPr>
              <p:nvPr/>
            </p:nvSpPr>
            <p:spPr>
              <a:xfrm>
                <a:off x="6262347" y="4422087"/>
                <a:ext cx="2011681" cy="2011680"/>
              </a:xfrm>
              <a:prstGeom prst="ellipse">
                <a:avLst/>
              </a:prstGeom>
              <a:solidFill>
                <a:srgbClr val="00163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Oval 49"/>
              <p:cNvSpPr/>
              <p:nvPr/>
            </p:nvSpPr>
            <p:spPr>
              <a:xfrm>
                <a:off x="6324600" y="4488951"/>
                <a:ext cx="1887176" cy="1887175"/>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Role Based Access Control</a:t>
                </a:r>
              </a:p>
            </p:txBody>
          </p:sp>
        </p:grpSp>
        <p:grpSp>
          <p:nvGrpSpPr>
            <p:cNvPr id="4" name="Group 3"/>
            <p:cNvGrpSpPr/>
            <p:nvPr/>
          </p:nvGrpSpPr>
          <p:grpSpPr>
            <a:xfrm>
              <a:off x="9820088" y="4384722"/>
              <a:ext cx="2011681" cy="2011680"/>
              <a:chOff x="10023495" y="4426698"/>
              <a:chExt cx="2011681" cy="2011680"/>
            </a:xfrm>
          </p:grpSpPr>
          <p:sp>
            <p:nvSpPr>
              <p:cNvPr id="18" name="Oval 17"/>
              <p:cNvSpPr>
                <a:spLocks noChangeAspect="1"/>
              </p:cNvSpPr>
              <p:nvPr/>
            </p:nvSpPr>
            <p:spPr>
              <a:xfrm>
                <a:off x="10023495" y="4426698"/>
                <a:ext cx="2011681" cy="2011680"/>
              </a:xfrm>
              <a:prstGeom prst="ellipse">
                <a:avLst/>
              </a:prstGeom>
              <a:solidFill>
                <a:srgbClr val="00163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p:cNvSpPr/>
              <p:nvPr/>
            </p:nvSpPr>
            <p:spPr>
              <a:xfrm>
                <a:off x="10085748" y="4488950"/>
                <a:ext cx="1887177" cy="1887176"/>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Enterprise Service Level Agreements</a:t>
                </a:r>
              </a:p>
            </p:txBody>
          </p:sp>
        </p:grpSp>
      </p:grpSp>
      <p:sp>
        <p:nvSpPr>
          <p:cNvPr id="3" name="Title 2"/>
          <p:cNvSpPr>
            <a:spLocks noGrp="1"/>
          </p:cNvSpPr>
          <p:nvPr>
            <p:ph type="title"/>
          </p:nvPr>
        </p:nvSpPr>
        <p:spPr>
          <a:xfrm>
            <a:off x="209185" y="246073"/>
            <a:ext cx="5708205" cy="914400"/>
          </a:xfrm>
        </p:spPr>
        <p:txBody>
          <a:bodyPr/>
          <a:lstStyle/>
          <a:p>
            <a:r>
              <a:rPr lang="en-US" sz="4000" dirty="0">
                <a:solidFill>
                  <a:schemeClr val="bg1"/>
                </a:solidFill>
              </a:rPr>
              <a:t>Enterprise Security</a:t>
            </a:r>
          </a:p>
        </p:txBody>
      </p:sp>
    </p:spTree>
    <p:extLst>
      <p:ext uri="{BB962C8B-B14F-4D97-AF65-F5344CB8AC3E}">
        <p14:creationId xmlns:p14="http://schemas.microsoft.com/office/powerpoint/2010/main" val="16426962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l="-56" t="2850"/>
          <a:stretch/>
        </p:blipFill>
        <p:spPr>
          <a:xfrm>
            <a:off x="0" y="0"/>
            <a:ext cx="12197150" cy="6857514"/>
          </a:xfrm>
          <a:prstGeom prst="rect">
            <a:avLst/>
          </a:prstGeom>
        </p:spPr>
      </p:pic>
      <p:sp>
        <p:nvSpPr>
          <p:cNvPr id="6" name="Rectangle 5"/>
          <p:cNvSpPr/>
          <p:nvPr/>
        </p:nvSpPr>
        <p:spPr>
          <a:xfrm>
            <a:off x="0" y="0"/>
            <a:ext cx="12211050" cy="6753166"/>
          </a:xfrm>
          <a:prstGeom prst="rect">
            <a:avLst/>
          </a:prstGeom>
          <a:gradFill>
            <a:gsLst>
              <a:gs pos="0">
                <a:schemeClr val="tx2">
                  <a:lumMod val="75000"/>
                </a:schemeClr>
              </a:gs>
              <a:gs pos="81000">
                <a:schemeClr val="tx2">
                  <a:lumMod val="100000"/>
                  <a:alpha val="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a:xfrm>
            <a:off x="588263" y="457200"/>
            <a:ext cx="11018520" cy="615553"/>
          </a:xfrm>
        </p:spPr>
        <p:txBody>
          <a:bodyPr/>
          <a:lstStyle/>
          <a:p>
            <a:r>
              <a:rPr lang="en-US" sz="4000" dirty="0">
                <a:solidFill>
                  <a:schemeClr val="bg1"/>
                </a:solidFill>
              </a:rPr>
              <a:t>Integration with Cloud Services</a:t>
            </a:r>
          </a:p>
        </p:txBody>
      </p:sp>
      <p:sp>
        <p:nvSpPr>
          <p:cNvPr id="21" name="TextBox 20"/>
          <p:cNvSpPr txBox="1">
            <a:spLocks noChangeAspect="1"/>
          </p:cNvSpPr>
          <p:nvPr/>
        </p:nvSpPr>
        <p:spPr>
          <a:xfrm>
            <a:off x="6749712" y="190127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Data Factory</a:t>
            </a:r>
          </a:p>
        </p:txBody>
      </p:sp>
      <p:sp>
        <p:nvSpPr>
          <p:cNvPr id="13" name="TextBox 12"/>
          <p:cNvSpPr txBox="1">
            <a:spLocks noChangeAspect="1"/>
          </p:cNvSpPr>
          <p:nvPr/>
        </p:nvSpPr>
        <p:spPr>
          <a:xfrm>
            <a:off x="3623304"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Cosmos DB</a:t>
            </a:r>
          </a:p>
        </p:txBody>
      </p:sp>
      <p:sp>
        <p:nvSpPr>
          <p:cNvPr id="8" name="TextBox 7"/>
          <p:cNvSpPr txBox="1">
            <a:spLocks noChangeAspect="1"/>
          </p:cNvSpPr>
          <p:nvPr/>
        </p:nvSpPr>
        <p:spPr>
          <a:xfrm>
            <a:off x="496896"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Data Lake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Store</a:t>
            </a:r>
          </a:p>
        </p:txBody>
      </p:sp>
      <p:sp>
        <p:nvSpPr>
          <p:cNvPr id="14" name="TextBox 13">
            <a:extLst>
              <a:ext uri="{FF2B5EF4-FFF2-40B4-BE49-F238E27FC236}">
                <a16:creationId xmlns:a16="http://schemas.microsoft.com/office/drawing/2014/main" id="{2A70CF76-D67B-4D88-B857-CCFE73272BA2}"/>
              </a:ext>
            </a:extLst>
          </p:cNvPr>
          <p:cNvSpPr txBox="1">
            <a:spLocks noChangeAspect="1"/>
          </p:cNvSpPr>
          <p:nvPr/>
        </p:nvSpPr>
        <p:spPr>
          <a:xfrm>
            <a:off x="8182466" y="4254257"/>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Cognitive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Services</a:t>
            </a:r>
          </a:p>
        </p:txBody>
      </p:sp>
      <p:sp>
        <p:nvSpPr>
          <p:cNvPr id="15" name="TextBox 14">
            <a:extLst>
              <a:ext uri="{FF2B5EF4-FFF2-40B4-BE49-F238E27FC236}">
                <a16:creationId xmlns:a16="http://schemas.microsoft.com/office/drawing/2014/main" id="{D05E3E29-E795-4881-BA96-5C33984EB76A}"/>
              </a:ext>
            </a:extLst>
          </p:cNvPr>
          <p:cNvSpPr txBox="1">
            <a:spLocks noChangeAspect="1"/>
          </p:cNvSpPr>
          <p:nvPr/>
        </p:nvSpPr>
        <p:spPr>
          <a:xfrm>
            <a:off x="2054166" y="4254257"/>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SQL Data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Warehouse</a:t>
            </a:r>
          </a:p>
        </p:txBody>
      </p:sp>
      <p:sp>
        <p:nvSpPr>
          <p:cNvPr id="10" name="TextBox 9">
            <a:extLst>
              <a:ext uri="{FF2B5EF4-FFF2-40B4-BE49-F238E27FC236}">
                <a16:creationId xmlns:a16="http://schemas.microsoft.com/office/drawing/2014/main" id="{360C1D76-B4CD-4F97-8D77-5E4611FC6014}"/>
              </a:ext>
            </a:extLst>
          </p:cNvPr>
          <p:cNvSpPr txBox="1">
            <a:spLocks noChangeAspect="1"/>
          </p:cNvSpPr>
          <p:nvPr/>
        </p:nvSpPr>
        <p:spPr>
          <a:xfrm>
            <a:off x="9595103" y="190127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Power BI</a:t>
            </a:r>
          </a:p>
        </p:txBody>
      </p:sp>
      <p:sp>
        <p:nvSpPr>
          <p:cNvPr id="11" name="TextBox 10">
            <a:extLst>
              <a:ext uri="{FF2B5EF4-FFF2-40B4-BE49-F238E27FC236}">
                <a16:creationId xmlns:a16="http://schemas.microsoft.com/office/drawing/2014/main" id="{0095D3F2-3A2B-4D29-83E8-7BBD4565BF10}"/>
              </a:ext>
            </a:extLst>
          </p:cNvPr>
          <p:cNvSpPr txBox="1">
            <a:spLocks noChangeAspect="1"/>
          </p:cNvSpPr>
          <p:nvPr/>
        </p:nvSpPr>
        <p:spPr>
          <a:xfrm>
            <a:off x="5173622" y="4254257"/>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Blob Store</a:t>
            </a:r>
          </a:p>
        </p:txBody>
      </p:sp>
    </p:spTree>
    <p:extLst>
      <p:ext uri="{BB962C8B-B14F-4D97-AF65-F5344CB8AC3E}">
        <p14:creationId xmlns:p14="http://schemas.microsoft.com/office/powerpoint/2010/main" val="75301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2082</Words>
  <Application>Microsoft Office PowerPoint</Application>
  <PresentationFormat>Widescreen</PresentationFormat>
  <Paragraphs>312</Paragraphs>
  <Slides>32</Slides>
  <Notes>30</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vt:lpstr>
      <vt:lpstr>Consolas</vt:lpstr>
      <vt:lpstr>Helvetica Neue</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DP-200T01:  Enabling Team Based Data Science with Azure Databricks</vt:lpstr>
      <vt:lpstr>Agenda</vt:lpstr>
      <vt:lpstr>PowerPoint Presentation</vt:lpstr>
      <vt:lpstr>Lesson Objectives</vt:lpstr>
      <vt:lpstr>What is Azure Databricks</vt:lpstr>
      <vt:lpstr>What is Apache Spark</vt:lpstr>
      <vt:lpstr>Enterprise Security</vt:lpstr>
      <vt:lpstr>Integration with Cloud Services</vt:lpstr>
      <vt:lpstr>Review Questions</vt:lpstr>
      <vt:lpstr>PowerPoint Presentation</vt:lpstr>
      <vt:lpstr>Lesson Objectives</vt:lpstr>
      <vt:lpstr>PowerPoint Presentation</vt:lpstr>
      <vt:lpstr>Create a Cluster and Notebook in Azure Databricks</vt:lpstr>
      <vt:lpstr>Review Questions</vt:lpstr>
      <vt:lpstr>PowerPoint Presentation</vt:lpstr>
      <vt:lpstr>Lesson Objectives</vt:lpstr>
      <vt:lpstr>PowerPoint Presentation</vt:lpstr>
      <vt:lpstr>PowerPoint Presentation</vt:lpstr>
      <vt:lpstr>Review Questions</vt:lpstr>
      <vt:lpstr>PowerPoint Presentation</vt:lpstr>
      <vt:lpstr>Lesson Objectives</vt:lpstr>
      <vt:lpstr>Performing ETL to populate a data model</vt:lpstr>
      <vt:lpstr>PowerPoint Presentation</vt:lpstr>
      <vt:lpstr>Advanced Transformations</vt:lpstr>
      <vt:lpstr>Review Questions</vt:lpstr>
      <vt:lpstr>Lab: Enabling Team Based Data Science with Azure Databricks</vt:lpstr>
      <vt:lpstr>Lab overview</vt:lpstr>
      <vt:lpstr>Lab scenario</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2019-04-05T21:57:39Z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